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2"/>
  </p:notesMasterIdLst>
  <p:sldIdLst>
    <p:sldId id="257" r:id="rId2"/>
    <p:sldId id="323" r:id="rId3"/>
    <p:sldId id="259" r:id="rId4"/>
    <p:sldId id="260" r:id="rId5"/>
    <p:sldId id="261" r:id="rId6"/>
    <p:sldId id="264" r:id="rId7"/>
    <p:sldId id="263" r:id="rId8"/>
    <p:sldId id="262" r:id="rId9"/>
    <p:sldId id="317" r:id="rId10"/>
    <p:sldId id="273" r:id="rId11"/>
    <p:sldId id="272" r:id="rId12"/>
    <p:sldId id="274" r:id="rId13"/>
    <p:sldId id="265" r:id="rId14"/>
    <p:sldId id="266" r:id="rId15"/>
    <p:sldId id="268" r:id="rId16"/>
    <p:sldId id="279" r:id="rId17"/>
    <p:sldId id="269" r:id="rId18"/>
    <p:sldId id="280" r:id="rId19"/>
    <p:sldId id="292" r:id="rId20"/>
    <p:sldId id="312" r:id="rId21"/>
    <p:sldId id="311" r:id="rId22"/>
    <p:sldId id="281" r:id="rId23"/>
    <p:sldId id="282" r:id="rId24"/>
    <p:sldId id="283" r:id="rId25"/>
    <p:sldId id="284" r:id="rId26"/>
    <p:sldId id="271" r:id="rId27"/>
    <p:sldId id="270" r:id="rId28"/>
    <p:sldId id="287" r:id="rId29"/>
    <p:sldId id="267" r:id="rId30"/>
    <p:sldId id="306" r:id="rId31"/>
    <p:sldId id="285" r:id="rId32"/>
    <p:sldId id="307" r:id="rId33"/>
    <p:sldId id="275" r:id="rId34"/>
    <p:sldId id="316" r:id="rId35"/>
    <p:sldId id="286" r:id="rId36"/>
    <p:sldId id="276" r:id="rId37"/>
    <p:sldId id="313" r:id="rId38"/>
    <p:sldId id="291" r:id="rId39"/>
    <p:sldId id="277" r:id="rId40"/>
    <p:sldId id="308" r:id="rId41"/>
    <p:sldId id="278" r:id="rId42"/>
    <p:sldId id="288" r:id="rId43"/>
    <p:sldId id="295" r:id="rId44"/>
    <p:sldId id="289" r:id="rId45"/>
    <p:sldId id="290" r:id="rId46"/>
    <p:sldId id="293" r:id="rId47"/>
    <p:sldId id="296" r:id="rId48"/>
    <p:sldId id="298" r:id="rId49"/>
    <p:sldId id="297" r:id="rId50"/>
    <p:sldId id="294" r:id="rId51"/>
    <p:sldId id="299" r:id="rId52"/>
    <p:sldId id="304" r:id="rId53"/>
    <p:sldId id="300" r:id="rId54"/>
    <p:sldId id="302" r:id="rId55"/>
    <p:sldId id="303" r:id="rId56"/>
    <p:sldId id="301" r:id="rId57"/>
    <p:sldId id="305" r:id="rId58"/>
    <p:sldId id="314" r:id="rId59"/>
    <p:sldId id="310" r:id="rId60"/>
    <p:sldId id="309" r:id="rId6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8" d="100"/>
          <a:sy n="88" d="100"/>
        </p:scale>
        <p:origin x="133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55ED88-B353-44E3-A3B4-56746CB59893}" type="datetimeFigureOut">
              <a:rPr lang="ru-RU" smtClean="0"/>
              <a:t>13.04.2023</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F23B57-0B4C-48F7-8F9D-4781E0AF8B3F}" type="slidenum">
              <a:rPr lang="ru-RU" smtClean="0"/>
              <a:t>‹#›</a:t>
            </a:fld>
            <a:endParaRPr lang="ru-RU"/>
          </a:p>
        </p:txBody>
      </p:sp>
    </p:spTree>
    <p:extLst>
      <p:ext uri="{BB962C8B-B14F-4D97-AF65-F5344CB8AC3E}">
        <p14:creationId xmlns:p14="http://schemas.microsoft.com/office/powerpoint/2010/main" val="3244230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smtClean="0"/>
          </a:p>
        </p:txBody>
      </p:sp>
      <p:sp>
        <p:nvSpPr>
          <p:cNvPr id="24580"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9AC7A2E-FB2D-44F0-AB8E-78DC0EB16F6B}" type="slidenum">
              <a:rPr lang="ru-RU" altLang="ru-RU" smtClean="0"/>
              <a:pPr/>
              <a:t>24</a:t>
            </a:fld>
            <a:endParaRPr lang="ru-RU" altLang="ru-RU" smtClean="0"/>
          </a:p>
        </p:txBody>
      </p:sp>
    </p:spTree>
    <p:extLst>
      <p:ext uri="{BB962C8B-B14F-4D97-AF65-F5344CB8AC3E}">
        <p14:creationId xmlns:p14="http://schemas.microsoft.com/office/powerpoint/2010/main" val="24683004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DED569E-59D9-44CE-AA22-B2D6DFC6F8C7}" type="datetimeFigureOut">
              <a:rPr lang="ru-RU" smtClean="0"/>
              <a:t>13.04.2023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001DDD6-829F-4CE5-BEC0-8EEBA5704B94}" type="slidenum">
              <a:rPr lang="ru-RU" smtClean="0"/>
              <a:t>‹#›</a:t>
            </a:fld>
            <a:endParaRPr lang="ru-RU"/>
          </a:p>
        </p:txBody>
      </p:sp>
    </p:spTree>
    <p:extLst>
      <p:ext uri="{BB962C8B-B14F-4D97-AF65-F5344CB8AC3E}">
        <p14:creationId xmlns:p14="http://schemas.microsoft.com/office/powerpoint/2010/main" val="2385347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DED569E-59D9-44CE-AA22-B2D6DFC6F8C7}" type="datetimeFigureOut">
              <a:rPr lang="ru-RU" smtClean="0"/>
              <a:t>13.04.2023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001DDD6-829F-4CE5-BEC0-8EEBA5704B94}" type="slidenum">
              <a:rPr lang="ru-RU" smtClean="0"/>
              <a:t>‹#›</a:t>
            </a:fld>
            <a:endParaRPr lang="ru-RU"/>
          </a:p>
        </p:txBody>
      </p:sp>
    </p:spTree>
    <p:extLst>
      <p:ext uri="{BB962C8B-B14F-4D97-AF65-F5344CB8AC3E}">
        <p14:creationId xmlns:p14="http://schemas.microsoft.com/office/powerpoint/2010/main" val="2621376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DED569E-59D9-44CE-AA22-B2D6DFC6F8C7}" type="datetimeFigureOut">
              <a:rPr lang="ru-RU" smtClean="0"/>
              <a:t>13.04.2023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001DDD6-829F-4CE5-BEC0-8EEBA5704B94}" type="slidenum">
              <a:rPr lang="ru-RU" smtClean="0"/>
              <a:t>‹#›</a:t>
            </a:fld>
            <a:endParaRPr lang="ru-RU"/>
          </a:p>
        </p:txBody>
      </p:sp>
    </p:spTree>
    <p:extLst>
      <p:ext uri="{BB962C8B-B14F-4D97-AF65-F5344CB8AC3E}">
        <p14:creationId xmlns:p14="http://schemas.microsoft.com/office/powerpoint/2010/main" val="1169425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DED569E-59D9-44CE-AA22-B2D6DFC6F8C7}" type="datetimeFigureOut">
              <a:rPr lang="ru-RU" smtClean="0"/>
              <a:t>13.04.2023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001DDD6-829F-4CE5-BEC0-8EEBA5704B94}" type="slidenum">
              <a:rPr lang="ru-RU" smtClean="0"/>
              <a:t>‹#›</a:t>
            </a:fld>
            <a:endParaRPr lang="ru-RU"/>
          </a:p>
        </p:txBody>
      </p:sp>
    </p:spTree>
    <p:extLst>
      <p:ext uri="{BB962C8B-B14F-4D97-AF65-F5344CB8AC3E}">
        <p14:creationId xmlns:p14="http://schemas.microsoft.com/office/powerpoint/2010/main" val="3583139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DED569E-59D9-44CE-AA22-B2D6DFC6F8C7}" type="datetimeFigureOut">
              <a:rPr lang="ru-RU" smtClean="0"/>
              <a:t>13.04.2023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001DDD6-829F-4CE5-BEC0-8EEBA5704B94}" type="slidenum">
              <a:rPr lang="ru-RU" smtClean="0"/>
              <a:t>‹#›</a:t>
            </a:fld>
            <a:endParaRPr lang="ru-RU"/>
          </a:p>
        </p:txBody>
      </p:sp>
    </p:spTree>
    <p:extLst>
      <p:ext uri="{BB962C8B-B14F-4D97-AF65-F5344CB8AC3E}">
        <p14:creationId xmlns:p14="http://schemas.microsoft.com/office/powerpoint/2010/main" val="3482795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DED569E-59D9-44CE-AA22-B2D6DFC6F8C7}" type="datetimeFigureOut">
              <a:rPr lang="ru-RU" smtClean="0"/>
              <a:t>13.04.2023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001DDD6-829F-4CE5-BEC0-8EEBA5704B94}" type="slidenum">
              <a:rPr lang="ru-RU" smtClean="0"/>
              <a:t>‹#›</a:t>
            </a:fld>
            <a:endParaRPr lang="ru-RU"/>
          </a:p>
        </p:txBody>
      </p:sp>
    </p:spTree>
    <p:extLst>
      <p:ext uri="{BB962C8B-B14F-4D97-AF65-F5344CB8AC3E}">
        <p14:creationId xmlns:p14="http://schemas.microsoft.com/office/powerpoint/2010/main" val="3556953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DED569E-59D9-44CE-AA22-B2D6DFC6F8C7}" type="datetimeFigureOut">
              <a:rPr lang="ru-RU" smtClean="0"/>
              <a:t>13.04.2023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001DDD6-829F-4CE5-BEC0-8EEBA5704B94}" type="slidenum">
              <a:rPr lang="ru-RU" smtClean="0"/>
              <a:t>‹#›</a:t>
            </a:fld>
            <a:endParaRPr lang="ru-RU"/>
          </a:p>
        </p:txBody>
      </p:sp>
    </p:spTree>
    <p:extLst>
      <p:ext uri="{BB962C8B-B14F-4D97-AF65-F5344CB8AC3E}">
        <p14:creationId xmlns:p14="http://schemas.microsoft.com/office/powerpoint/2010/main" val="2355772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DED569E-59D9-44CE-AA22-B2D6DFC6F8C7}" type="datetimeFigureOut">
              <a:rPr lang="ru-RU" smtClean="0"/>
              <a:t>13.04.2023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001DDD6-829F-4CE5-BEC0-8EEBA5704B94}" type="slidenum">
              <a:rPr lang="ru-RU" smtClean="0"/>
              <a:t>‹#›</a:t>
            </a:fld>
            <a:endParaRPr lang="ru-RU"/>
          </a:p>
        </p:txBody>
      </p:sp>
    </p:spTree>
    <p:extLst>
      <p:ext uri="{BB962C8B-B14F-4D97-AF65-F5344CB8AC3E}">
        <p14:creationId xmlns:p14="http://schemas.microsoft.com/office/powerpoint/2010/main" val="1238864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ED569E-59D9-44CE-AA22-B2D6DFC6F8C7}" type="datetimeFigureOut">
              <a:rPr lang="ru-RU" smtClean="0"/>
              <a:t>13.04.2023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001DDD6-829F-4CE5-BEC0-8EEBA5704B94}" type="slidenum">
              <a:rPr lang="ru-RU" smtClean="0"/>
              <a:t>‹#›</a:t>
            </a:fld>
            <a:endParaRPr lang="ru-RU"/>
          </a:p>
        </p:txBody>
      </p:sp>
    </p:spTree>
    <p:extLst>
      <p:ext uri="{BB962C8B-B14F-4D97-AF65-F5344CB8AC3E}">
        <p14:creationId xmlns:p14="http://schemas.microsoft.com/office/powerpoint/2010/main" val="311552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0DED569E-59D9-44CE-AA22-B2D6DFC6F8C7}" type="datetimeFigureOut">
              <a:rPr lang="ru-RU" smtClean="0"/>
              <a:t>13.04.2023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001DDD6-829F-4CE5-BEC0-8EEBA5704B94}" type="slidenum">
              <a:rPr lang="ru-RU" smtClean="0"/>
              <a:t>‹#›</a:t>
            </a:fld>
            <a:endParaRPr lang="ru-RU"/>
          </a:p>
        </p:txBody>
      </p:sp>
    </p:spTree>
    <p:extLst>
      <p:ext uri="{BB962C8B-B14F-4D97-AF65-F5344CB8AC3E}">
        <p14:creationId xmlns:p14="http://schemas.microsoft.com/office/powerpoint/2010/main" val="3980553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0DED569E-59D9-44CE-AA22-B2D6DFC6F8C7}" type="datetimeFigureOut">
              <a:rPr lang="ru-RU" smtClean="0"/>
              <a:t>13.04.2023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001DDD6-829F-4CE5-BEC0-8EEBA5704B94}" type="slidenum">
              <a:rPr lang="ru-RU" smtClean="0"/>
              <a:t>‹#›</a:t>
            </a:fld>
            <a:endParaRPr lang="ru-RU"/>
          </a:p>
        </p:txBody>
      </p:sp>
    </p:spTree>
    <p:extLst>
      <p:ext uri="{BB962C8B-B14F-4D97-AF65-F5344CB8AC3E}">
        <p14:creationId xmlns:p14="http://schemas.microsoft.com/office/powerpoint/2010/main" val="1123014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grayscl/>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ED569E-59D9-44CE-AA22-B2D6DFC6F8C7}" type="datetimeFigureOut">
              <a:rPr lang="ru-RU" smtClean="0"/>
              <a:t>13.04.2023</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01DDD6-829F-4CE5-BEC0-8EEBA5704B94}" type="slidenum">
              <a:rPr lang="ru-RU" smtClean="0"/>
              <a:t>‹#›</a:t>
            </a:fld>
            <a:endParaRPr lang="ru-RU"/>
          </a:p>
        </p:txBody>
      </p:sp>
    </p:spTree>
    <p:extLst>
      <p:ext uri="{BB962C8B-B14F-4D97-AF65-F5344CB8AC3E}">
        <p14:creationId xmlns:p14="http://schemas.microsoft.com/office/powerpoint/2010/main" val="22276151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2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0.jpeg"/><Relationship Id="rId7" Type="http://schemas.openxmlformats.org/officeDocument/2006/relationships/image" Target="../media/image27.jpeg"/><Relationship Id="rId2"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1.jpeg"/><Relationship Id="rId4" Type="http://schemas.openxmlformats.org/officeDocument/2006/relationships/image" Target="../media/image25.jpeg"/></Relationships>
</file>

<file path=ppt/slides/_rels/slide2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jpeg"/><Relationship Id="rId7" Type="http://schemas.openxmlformats.org/officeDocument/2006/relationships/image" Target="../media/image34.pn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jpeg"/></Relationships>
</file>

<file path=ppt/slides/_rels/slide24.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29.jpeg"/><Relationship Id="rId7" Type="http://schemas.openxmlformats.org/officeDocument/2006/relationships/image" Target="../media/image39.jpeg"/><Relationship Id="rId12" Type="http://schemas.openxmlformats.org/officeDocument/2006/relationships/image" Target="../media/image3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8.jpeg"/><Relationship Id="rId11" Type="http://schemas.openxmlformats.org/officeDocument/2006/relationships/image" Target="../media/image34.png"/><Relationship Id="rId5" Type="http://schemas.openxmlformats.org/officeDocument/2006/relationships/image" Target="../media/image37.jpeg"/><Relationship Id="rId10" Type="http://schemas.openxmlformats.org/officeDocument/2006/relationships/image" Target="../media/image33.png"/><Relationship Id="rId4" Type="http://schemas.openxmlformats.org/officeDocument/2006/relationships/image" Target="../media/image36.jpeg"/><Relationship Id="rId9" Type="http://schemas.openxmlformats.org/officeDocument/2006/relationships/image" Target="../media/image32.png"/></Relationships>
</file>

<file path=ppt/slides/_rels/slide2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2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0.jpg"/></Relationships>
</file>

<file path=ppt/slides/_rels/slide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3.jpg"/></Relationships>
</file>

<file path=ppt/slides/_rels/slide3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3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6.jpg"/></Relationships>
</file>

<file path=ppt/slides/_rels/slide4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4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8.jpg"/></Relationships>
</file>

<file path=ppt/slides/_rels/slide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4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0.jpeg"/></Relationships>
</file>

<file path=ppt/slides/_rels/slide4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1.jpeg"/></Relationships>
</file>

<file path=ppt/slides/_rels/slide4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4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3.jpeg"/></Relationships>
</file>

<file path=ppt/slides/_rels/slide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4.jpeg"/></Relationships>
</file>

<file path=ppt/slides/_rels/slide4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5.jpe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6.jpeg"/></Relationships>
</file>

<file path=ppt/slides/_rels/slide5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5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8.jpg"/></Relationships>
</file>

<file path=ppt/slides/_rels/slide5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9.jpeg"/></Relationships>
</file>

<file path=ppt/slides/_rels/slide5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0.jpeg"/></Relationships>
</file>

<file path=ppt/slides/_rels/slide5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1.jpeg"/></Relationships>
</file>

<file path=ppt/slides/_rels/slide5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2.jpg"/></Relationships>
</file>

<file path=ppt/slides/_rels/slide5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3.jpg"/></Relationships>
</file>

<file path=ppt/slides/_rels/slide5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4.jpeg"/></Relationships>
</file>

<file path=ppt/slides/_rels/slide5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5.jp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6.jp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Прямоугольник 1"/>
          <p:cNvSpPr/>
          <p:nvPr/>
        </p:nvSpPr>
        <p:spPr>
          <a:xfrm>
            <a:off x="2393355" y="287177"/>
            <a:ext cx="4873962" cy="2131866"/>
          </a:xfrm>
          <a:prstGeom prst="rect">
            <a:avLst/>
          </a:prstGeom>
        </p:spPr>
        <p:txBody>
          <a:bodyPr wrap="none">
            <a:spAutoFit/>
          </a:bodyPr>
          <a:lstStyle/>
          <a:p>
            <a:pPr algn="ctr">
              <a:lnSpc>
                <a:spcPct val="115000"/>
              </a:lnSpc>
              <a:spcAft>
                <a:spcPts val="1000"/>
              </a:spcAft>
              <a:defRPr/>
            </a:pPr>
            <a:r>
              <a:rPr lang="tt-RU" sz="5400" b="1" dirty="0">
                <a:ln w="22225">
                  <a:solidFill>
                    <a:schemeClr val="accent2"/>
                  </a:solidFill>
                  <a:prstDash val="solid"/>
                </a:ln>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Мәктәбем </a:t>
            </a:r>
            <a:r>
              <a:rPr lang="tt-RU" sz="5400" b="1" dirty="0" smtClean="0">
                <a:ln w="22225">
                  <a:solidFill>
                    <a:schemeClr val="accent2"/>
                  </a:solidFill>
                  <a:prstDash val="solid"/>
                </a:ln>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p>
          <a:p>
            <a:pPr algn="ctr">
              <a:lnSpc>
                <a:spcPct val="115000"/>
              </a:lnSpc>
              <a:spcAft>
                <a:spcPts val="1000"/>
              </a:spcAft>
              <a:defRPr/>
            </a:pPr>
            <a:r>
              <a:rPr lang="tt-RU" sz="5400" b="1" dirty="0" smtClean="0">
                <a:ln w="22225">
                  <a:solidFill>
                    <a:schemeClr val="accent2"/>
                  </a:solidFill>
                  <a:prstDash val="solid"/>
                </a:ln>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гомер </a:t>
            </a:r>
            <a:r>
              <a:rPr lang="tt-RU" sz="5400" b="1" dirty="0">
                <a:ln w="22225">
                  <a:solidFill>
                    <a:schemeClr val="accent2"/>
                  </a:solidFill>
                  <a:prstDash val="solid"/>
                </a:ln>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бишегем</a:t>
            </a:r>
            <a:endParaRPr lang="ru-RU" sz="5400" b="1" dirty="0">
              <a:ln w="22225">
                <a:solidFill>
                  <a:schemeClr val="accent2"/>
                </a:solidFill>
                <a:prstDash val="solid"/>
              </a:ln>
              <a:solidFill>
                <a:srgbClr val="00206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 name="Прямоугольник 3"/>
          <p:cNvSpPr/>
          <p:nvPr/>
        </p:nvSpPr>
        <p:spPr>
          <a:xfrm>
            <a:off x="3676918" y="5034290"/>
            <a:ext cx="4572000" cy="1477328"/>
          </a:xfrm>
          <a:prstGeom prst="rect">
            <a:avLst/>
          </a:prstGeom>
        </p:spPr>
        <p:txBody>
          <a:bodyPr>
            <a:spAutoFit/>
          </a:bodyPr>
          <a:lstStyle/>
          <a:p>
            <a:pPr>
              <a:defRPr/>
            </a:pPr>
            <a:r>
              <a:rPr lang="tt-RU" b="1" dirty="0">
                <a:solidFill>
                  <a:srgbClr val="C00000"/>
                </a:solidFill>
                <a:latin typeface="Times New Roman" panose="02020603050405020304" pitchFamily="18" charset="0"/>
                <a:cs typeface="Times New Roman" panose="02020603050405020304" pitchFamily="18" charset="0"/>
              </a:rPr>
              <a:t> </a:t>
            </a:r>
            <a:r>
              <a:rPr lang="tt-RU" b="1" dirty="0">
                <a:solidFill>
                  <a:srgbClr val="002060"/>
                </a:solidFill>
                <a:latin typeface="Times New Roman" panose="02020603050405020304" pitchFamily="18" charset="0"/>
                <a:cs typeface="Times New Roman" panose="02020603050405020304" pitchFamily="18" charset="0"/>
              </a:rPr>
              <a:t>“ Гыйлем һәм тәрбия орлыкларын хәзер ихлас  вә  мәхәббәт илә чәчсәгез, киләчәктә файдалы     җимешләрне дә үзегез  җыярсыз.”</a:t>
            </a:r>
            <a:endParaRPr lang="ru-RU" b="1" dirty="0">
              <a:solidFill>
                <a:srgbClr val="002060"/>
              </a:solidFill>
              <a:latin typeface="Times New Roman" panose="02020603050405020304" pitchFamily="18" charset="0"/>
              <a:cs typeface="Times New Roman" panose="02020603050405020304" pitchFamily="18" charset="0"/>
            </a:endParaRPr>
          </a:p>
          <a:p>
            <a:pPr>
              <a:defRPr/>
            </a:pPr>
            <a:r>
              <a:rPr lang="tt-RU" b="1" dirty="0">
                <a:solidFill>
                  <a:srgbClr val="002060"/>
                </a:solidFill>
                <a:latin typeface="Times New Roman" panose="02020603050405020304" pitchFamily="18" charset="0"/>
                <a:cs typeface="Times New Roman" panose="02020603050405020304" pitchFamily="18" charset="0"/>
              </a:rPr>
              <a:t>                            Ризаэддин  Фәхреддин      </a:t>
            </a:r>
            <a:endParaRPr lang="ru-RU" altLang="ru-RU" b="1" dirty="0">
              <a:solidFill>
                <a:srgbClr val="002060"/>
              </a:solidFill>
              <a:latin typeface="Times New Roman" panose="02020603050405020304" pitchFamily="18" charset="0"/>
              <a:cs typeface="Times New Roman" panose="02020603050405020304" pitchFamily="18" charset="0"/>
            </a:endParaRPr>
          </a:p>
        </p:txBody>
      </p:sp>
      <p:pic>
        <p:nvPicPr>
          <p:cNvPr id="6" name="Рисунок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5274" y="150475"/>
            <a:ext cx="2209338" cy="216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06558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Рисунок 2" descr="C:\Users\Силуза\AppData\Local\Microsoft\Windows\Temporary Internet Files\Content.Word\0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1370013"/>
            <a:ext cx="2057400" cy="276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Прямоугольник 3"/>
          <p:cNvSpPr>
            <a:spLocks noChangeArrowheads="1"/>
          </p:cNvSpPr>
          <p:nvPr/>
        </p:nvSpPr>
        <p:spPr bwMode="auto">
          <a:xfrm>
            <a:off x="3897313" y="4275138"/>
            <a:ext cx="1893887"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492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lnSpc>
                <a:spcPct val="115000"/>
              </a:lnSpc>
              <a:spcBef>
                <a:spcPct val="0"/>
              </a:spcBef>
              <a:spcAft>
                <a:spcPts val="1000"/>
              </a:spcAft>
              <a:buFontTx/>
              <a:buNone/>
            </a:pPr>
            <a:r>
              <a:rPr lang="tt-RU" altLang="ru-RU" sz="1800">
                <a:latin typeface="Times New Roman" panose="02020603050405020304" pitchFamily="18" charset="0"/>
                <a:cs typeface="Times New Roman" panose="02020603050405020304" pitchFamily="18" charset="0"/>
              </a:rPr>
              <a:t>1979 – 1982 елларда директор булып эшләде. </a:t>
            </a:r>
            <a:endParaRPr lang="ru-RU" altLang="ru-RU" sz="1400">
              <a:latin typeface="Calibri" panose="020F0502020204030204" pitchFamily="34" charset="0"/>
              <a:ea typeface="Calibri" panose="020F0502020204030204" pitchFamily="34" charset="0"/>
              <a:cs typeface="Times New Roman" panose="02020603050405020304" pitchFamily="18" charset="0"/>
            </a:endParaRPr>
          </a:p>
        </p:txBody>
      </p:sp>
      <p:sp>
        <p:nvSpPr>
          <p:cNvPr id="12292" name="Прямоугольник 4"/>
          <p:cNvSpPr>
            <a:spLocks noChangeArrowheads="1"/>
          </p:cNvSpPr>
          <p:nvPr/>
        </p:nvSpPr>
        <p:spPr bwMode="auto">
          <a:xfrm>
            <a:off x="3467100" y="703263"/>
            <a:ext cx="25908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indent="449263">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lnSpc>
                <a:spcPct val="115000"/>
              </a:lnSpc>
              <a:spcBef>
                <a:spcPct val="0"/>
              </a:spcBef>
              <a:spcAft>
                <a:spcPts val="1000"/>
              </a:spcAft>
              <a:buFontTx/>
              <a:buNone/>
            </a:pPr>
            <a:r>
              <a:rPr lang="tt-RU" altLang="ru-RU" sz="1800" b="1">
                <a:latin typeface="Times New Roman" panose="02020603050405020304" pitchFamily="18" charset="0"/>
                <a:cs typeface="Times New Roman" panose="02020603050405020304" pitchFamily="18" charset="0"/>
              </a:rPr>
              <a:t>Борһанов Рафаель</a:t>
            </a:r>
            <a:endParaRPr lang="ru-RU" altLang="ru-RU" sz="1400">
              <a:latin typeface="Calibri" panose="020F0502020204030204" pitchFamily="34" charset="0"/>
              <a:ea typeface="Calibri" panose="020F0502020204030204" pitchFamily="34" charset="0"/>
              <a:cs typeface="Times New Roman" panose="02020603050405020304" pitchFamily="18" charset="0"/>
            </a:endParaRPr>
          </a:p>
        </p:txBody>
      </p:sp>
      <p:pic>
        <p:nvPicPr>
          <p:cNvPr id="12293" name="Рисунок 9" descr="C:\Users\Силуза\Desktop\8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799" y="1381125"/>
            <a:ext cx="2049463" cy="273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4" name="Прямоугольник 8"/>
          <p:cNvSpPr>
            <a:spLocks noChangeArrowheads="1"/>
          </p:cNvSpPr>
          <p:nvPr/>
        </p:nvSpPr>
        <p:spPr bwMode="auto">
          <a:xfrm>
            <a:off x="6248400" y="446088"/>
            <a:ext cx="25146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ru-RU" altLang="ru-RU" sz="1800" b="1">
                <a:latin typeface="Times New Roman" panose="02020603050405020304" pitchFamily="18" charset="0"/>
                <a:cs typeface="Times New Roman" panose="02020603050405020304" pitchFamily="18" charset="0"/>
              </a:rPr>
              <a:t>Факил Миңнемөхәммәт улы Сафин</a:t>
            </a:r>
          </a:p>
        </p:txBody>
      </p:sp>
      <p:sp>
        <p:nvSpPr>
          <p:cNvPr id="12295" name="Прямоугольник 10"/>
          <p:cNvSpPr>
            <a:spLocks noChangeArrowheads="1"/>
          </p:cNvSpPr>
          <p:nvPr/>
        </p:nvSpPr>
        <p:spPr bwMode="auto">
          <a:xfrm>
            <a:off x="6400800" y="4267200"/>
            <a:ext cx="2209800"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lnSpc>
                <a:spcPct val="115000"/>
              </a:lnSpc>
              <a:spcBef>
                <a:spcPct val="0"/>
              </a:spcBef>
              <a:spcAft>
                <a:spcPts val="1000"/>
              </a:spcAft>
              <a:buFontTx/>
              <a:buNone/>
            </a:pPr>
            <a:r>
              <a:rPr lang="tt-RU" altLang="ru-RU" sz="1800">
                <a:latin typeface="Times New Roman" panose="02020603050405020304" pitchFamily="18" charset="0"/>
                <a:ea typeface="Calibri" panose="020F0502020204030204" pitchFamily="34" charset="0"/>
                <a:cs typeface="Times New Roman" panose="02020603050405020304" pitchFamily="18" charset="0"/>
              </a:rPr>
              <a:t>1983- 1984 нче елларда директор булды.</a:t>
            </a:r>
            <a:endParaRPr lang="ru-RU" altLang="ru-RU" sz="1400">
              <a:latin typeface="Calibri" panose="020F0502020204030204" pitchFamily="34" charset="0"/>
              <a:ea typeface="Calibri" panose="020F0502020204030204" pitchFamily="34" charset="0"/>
              <a:cs typeface="Times New Roman" panose="02020603050405020304" pitchFamily="18" charset="0"/>
            </a:endParaRPr>
          </a:p>
        </p:txBody>
      </p:sp>
      <p:sp>
        <p:nvSpPr>
          <p:cNvPr id="12296" name="Прямоугольник 11"/>
          <p:cNvSpPr>
            <a:spLocks noChangeArrowheads="1"/>
          </p:cNvSpPr>
          <p:nvPr/>
        </p:nvSpPr>
        <p:spPr bwMode="auto">
          <a:xfrm>
            <a:off x="1382713" y="4275138"/>
            <a:ext cx="190500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tt-RU" altLang="ru-RU" sz="1800" b="1" dirty="0">
                <a:latin typeface="Times New Roman" panose="02020603050405020304" pitchFamily="18" charset="0"/>
              </a:rPr>
              <a:t>1972 – 1975 нче елларда директор булып эшләде.</a:t>
            </a:r>
            <a:endParaRPr lang="ru-RU" altLang="ru-RU" sz="1800" dirty="0"/>
          </a:p>
        </p:txBody>
      </p:sp>
      <p:sp>
        <p:nvSpPr>
          <p:cNvPr id="12297" name="TextBox 12"/>
          <p:cNvSpPr txBox="1">
            <a:spLocks noChangeArrowheads="1"/>
          </p:cNvSpPr>
          <p:nvPr/>
        </p:nvSpPr>
        <p:spPr bwMode="auto">
          <a:xfrm>
            <a:off x="1066800" y="990600"/>
            <a:ext cx="1981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tt-RU" altLang="ru-RU" sz="1800"/>
              <a:t>Фәтхуллин Наил</a:t>
            </a:r>
            <a:endParaRPr lang="ru-RU" altLang="ru-RU" sz="1800"/>
          </a:p>
        </p:txBody>
      </p:sp>
      <p:pic>
        <p:nvPicPr>
          <p:cNvPr id="2" name="Рисунок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800" y="1359492"/>
            <a:ext cx="2076994" cy="2760071"/>
          </a:xfrm>
          <a:prstGeom prst="rect">
            <a:avLst/>
          </a:prstGeom>
        </p:spPr>
      </p:pic>
    </p:spTree>
    <p:extLst>
      <p:ext uri="{BB962C8B-B14F-4D97-AF65-F5344CB8AC3E}">
        <p14:creationId xmlns:p14="http://schemas.microsoft.com/office/powerpoint/2010/main" val="40683350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Прямоугольник 1"/>
          <p:cNvSpPr>
            <a:spLocks noChangeArrowheads="1"/>
          </p:cNvSpPr>
          <p:nvPr/>
        </p:nvSpPr>
        <p:spPr bwMode="auto">
          <a:xfrm>
            <a:off x="3657600" y="507206"/>
            <a:ext cx="175260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ts val="1200"/>
              </a:spcBef>
              <a:buFontTx/>
              <a:buNone/>
            </a:pPr>
            <a:r>
              <a:rPr lang="tt-RU" altLang="ru-RU" sz="1800" b="1" dirty="0">
                <a:solidFill>
                  <a:srgbClr val="000000"/>
                </a:solidFill>
                <a:latin typeface="Times New Roman" panose="02020603050405020304" pitchFamily="18" charset="0"/>
                <a:cs typeface="Times New Roman" panose="02020603050405020304" pitchFamily="18" charset="0"/>
              </a:rPr>
              <a:t>Дусадбеков Рәвис Хамматович</a:t>
            </a:r>
            <a:endParaRPr lang="ru-RU" altLang="ru-RU" sz="1600" dirty="0">
              <a:latin typeface="Times New Roman" panose="02020603050405020304" pitchFamily="18" charset="0"/>
              <a:cs typeface="Times New Roman" panose="02020603050405020304" pitchFamily="18" charset="0"/>
            </a:endParaRPr>
          </a:p>
        </p:txBody>
      </p:sp>
      <p:pic>
        <p:nvPicPr>
          <p:cNvPr id="13315" name="Рисунок 3" descr="F:\айдардан\Дусадбеков.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9885" y="1752599"/>
            <a:ext cx="2426473" cy="3386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Прямоугольник 2"/>
          <p:cNvSpPr>
            <a:spLocks noChangeArrowheads="1"/>
          </p:cNvSpPr>
          <p:nvPr/>
        </p:nvSpPr>
        <p:spPr bwMode="auto">
          <a:xfrm>
            <a:off x="3543300" y="5576888"/>
            <a:ext cx="19812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ts val="1200"/>
              </a:spcBef>
              <a:buFontTx/>
              <a:buNone/>
            </a:pPr>
            <a:r>
              <a:rPr lang="tt-RU" altLang="ru-RU" sz="1800" dirty="0">
                <a:solidFill>
                  <a:srgbClr val="000000"/>
                </a:solidFill>
                <a:latin typeface="Times New Roman" panose="02020603050405020304" pitchFamily="18" charset="0"/>
                <a:cs typeface="Times New Roman" panose="02020603050405020304" pitchFamily="18" charset="0"/>
              </a:rPr>
              <a:t>1989 – 1991 нче елларда директор булды.</a:t>
            </a:r>
            <a:endParaRPr lang="ru-RU" altLang="ru-RU" sz="1600" dirty="0">
              <a:latin typeface="Times New Roman" panose="02020603050405020304" pitchFamily="18" charset="0"/>
              <a:cs typeface="Times New Roman" panose="02020603050405020304" pitchFamily="18" charset="0"/>
            </a:endParaRPr>
          </a:p>
        </p:txBody>
      </p:sp>
      <p:sp>
        <p:nvSpPr>
          <p:cNvPr id="13317" name="Прямоугольник 4"/>
          <p:cNvSpPr>
            <a:spLocks noChangeArrowheads="1"/>
          </p:cNvSpPr>
          <p:nvPr/>
        </p:nvSpPr>
        <p:spPr bwMode="auto">
          <a:xfrm>
            <a:off x="6369843" y="561180"/>
            <a:ext cx="2286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ts val="1200"/>
              </a:spcBef>
              <a:buFontTx/>
              <a:buNone/>
            </a:pPr>
            <a:r>
              <a:rPr lang="tt-RU" altLang="ru-RU" sz="1800" b="1">
                <a:solidFill>
                  <a:srgbClr val="000000"/>
                </a:solidFill>
                <a:latin typeface="Times New Roman" panose="02020603050405020304" pitchFamily="18" charset="0"/>
                <a:cs typeface="Times New Roman" panose="02020603050405020304" pitchFamily="18" charset="0"/>
              </a:rPr>
              <a:t>Ялалов Нур Шаехович</a:t>
            </a:r>
            <a:endParaRPr lang="ru-RU" altLang="ru-RU" sz="1600">
              <a:latin typeface="Times New Roman" panose="02020603050405020304" pitchFamily="18" charset="0"/>
              <a:cs typeface="Times New Roman" panose="02020603050405020304" pitchFamily="18" charset="0"/>
            </a:endParaRPr>
          </a:p>
        </p:txBody>
      </p:sp>
      <p:pic>
        <p:nvPicPr>
          <p:cNvPr id="13318" name="Рисунок 6" descr="C:\Users\Силуза\AppData\Local\Microsoft\Windows\Temporary Internet Files\Content.Word\алсу.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9843" y="1752599"/>
            <a:ext cx="2578400" cy="3386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9" name="Прямоугольник 5"/>
          <p:cNvSpPr>
            <a:spLocks noChangeArrowheads="1"/>
          </p:cNvSpPr>
          <p:nvPr/>
        </p:nvSpPr>
        <p:spPr bwMode="auto">
          <a:xfrm>
            <a:off x="6553200" y="5576888"/>
            <a:ext cx="19192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ts val="1200"/>
              </a:spcBef>
              <a:buFontTx/>
              <a:buNone/>
            </a:pPr>
            <a:r>
              <a:rPr lang="tt-RU" altLang="ru-RU" sz="1800" dirty="0">
                <a:latin typeface="Times New Roman" panose="02020603050405020304" pitchFamily="18" charset="0"/>
                <a:cs typeface="Times New Roman" panose="02020603050405020304" pitchFamily="18" charset="0"/>
              </a:rPr>
              <a:t>1991 -1994 нче елларда директор булып эшләде.</a:t>
            </a:r>
            <a:endParaRPr lang="ru-RU" altLang="ru-RU" sz="1600" dirty="0">
              <a:latin typeface="Times New Roman" panose="02020603050405020304" pitchFamily="18" charset="0"/>
              <a:cs typeface="Times New Roman" panose="02020603050405020304" pitchFamily="18" charset="0"/>
            </a:endParaRPr>
          </a:p>
        </p:txBody>
      </p:sp>
      <p:pic>
        <p:nvPicPr>
          <p:cNvPr id="13320" name="Рисунок 8" descr="C:\Users\Силуза\AppData\Local\Microsoft\Windows\Temporary Internet Files\Content.Word\2.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3500" y="1752600"/>
            <a:ext cx="2561620" cy="3386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1" name="Прямоугольник 7"/>
          <p:cNvSpPr>
            <a:spLocks noChangeArrowheads="1"/>
          </p:cNvSpPr>
          <p:nvPr/>
        </p:nvSpPr>
        <p:spPr bwMode="auto">
          <a:xfrm>
            <a:off x="457200" y="507206"/>
            <a:ext cx="1905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tt-RU" altLang="ru-RU" sz="1800" b="1">
                <a:latin typeface="Times New Roman" panose="02020603050405020304" pitchFamily="18" charset="0"/>
              </a:rPr>
              <a:t>Ахметов Зөфәр Гимазетдин улы</a:t>
            </a:r>
            <a:endParaRPr lang="ru-RU" altLang="ru-RU" sz="1800" b="1"/>
          </a:p>
        </p:txBody>
      </p:sp>
      <p:sp>
        <p:nvSpPr>
          <p:cNvPr id="13322" name="Прямоугольник 9"/>
          <p:cNvSpPr>
            <a:spLocks noChangeArrowheads="1"/>
          </p:cNvSpPr>
          <p:nvPr/>
        </p:nvSpPr>
        <p:spPr bwMode="auto">
          <a:xfrm>
            <a:off x="457200" y="5412817"/>
            <a:ext cx="2057400"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lnSpc>
                <a:spcPct val="115000"/>
              </a:lnSpc>
              <a:spcBef>
                <a:spcPct val="0"/>
              </a:spcBef>
              <a:spcAft>
                <a:spcPts val="1000"/>
              </a:spcAft>
              <a:buFontTx/>
              <a:buNone/>
            </a:pPr>
            <a:r>
              <a:rPr lang="tt-RU" altLang="ru-RU" sz="1800" dirty="0">
                <a:latin typeface="Times New Roman" panose="02020603050405020304" pitchFamily="18" charset="0"/>
                <a:ea typeface="Calibri" panose="020F0502020204030204" pitchFamily="34" charset="0"/>
                <a:cs typeface="Times New Roman" panose="02020603050405020304" pitchFamily="18" charset="0"/>
              </a:rPr>
              <a:t>1984 – 1989 нчы елларда директор булып эшләде.</a:t>
            </a:r>
            <a:endParaRPr lang="ru-RU" altLang="ru-RU"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440754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Прямоугольник 1"/>
          <p:cNvSpPr>
            <a:spLocks noChangeArrowheads="1"/>
          </p:cNvSpPr>
          <p:nvPr/>
        </p:nvSpPr>
        <p:spPr bwMode="auto">
          <a:xfrm>
            <a:off x="408904" y="133082"/>
            <a:ext cx="7868992" cy="941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lnSpc>
                <a:spcPct val="115000"/>
              </a:lnSpc>
              <a:spcBef>
                <a:spcPct val="0"/>
              </a:spcBef>
              <a:buFontTx/>
              <a:buNone/>
            </a:pPr>
            <a:r>
              <a:rPr lang="ru-RU" altLang="ru-RU" sz="2400" b="1" dirty="0" err="1" smtClean="0">
                <a:solidFill>
                  <a:srgbClr val="002060"/>
                </a:solidFill>
                <a:latin typeface="Times New Roman" panose="02020603050405020304" pitchFamily="18" charset="0"/>
                <a:cs typeface="Times New Roman" panose="02020603050405020304" pitchFamily="18" charset="0"/>
              </a:rPr>
              <a:t>Бүгенге</a:t>
            </a:r>
            <a:r>
              <a:rPr lang="ru-RU" altLang="ru-RU" sz="2400" b="1" dirty="0" smtClean="0">
                <a:solidFill>
                  <a:srgbClr val="002060"/>
                </a:solidFill>
                <a:latin typeface="Times New Roman" panose="02020603050405020304" pitchFamily="18" charset="0"/>
                <a:cs typeface="Times New Roman" panose="02020603050405020304" pitchFamily="18" charset="0"/>
              </a:rPr>
              <a:t> </a:t>
            </a:r>
            <a:r>
              <a:rPr lang="ru-RU" altLang="ru-RU" sz="2400" b="1" dirty="0" err="1" smtClean="0">
                <a:solidFill>
                  <a:srgbClr val="002060"/>
                </a:solidFill>
                <a:latin typeface="Times New Roman" panose="02020603050405020304" pitchFamily="18" charset="0"/>
                <a:cs typeface="Times New Roman" panose="02020603050405020304" pitchFamily="18" charset="0"/>
              </a:rPr>
              <a:t>көндә</a:t>
            </a:r>
            <a:r>
              <a:rPr lang="ru-RU" altLang="ru-RU" sz="2400" b="1" dirty="0" smtClean="0">
                <a:solidFill>
                  <a:srgbClr val="002060"/>
                </a:solidFill>
                <a:latin typeface="Times New Roman" panose="02020603050405020304" pitchFamily="18" charset="0"/>
                <a:cs typeface="Times New Roman" panose="02020603050405020304" pitchFamily="18" charset="0"/>
              </a:rPr>
              <a:t> </a:t>
            </a:r>
            <a:r>
              <a:rPr lang="ru-RU" altLang="ru-RU" sz="2400" b="1" dirty="0" err="1" smtClean="0">
                <a:solidFill>
                  <a:srgbClr val="002060"/>
                </a:solidFill>
                <a:latin typeface="Times New Roman" panose="02020603050405020304" pitchFamily="18" charset="0"/>
                <a:cs typeface="Times New Roman" panose="02020603050405020304" pitchFamily="18" charset="0"/>
              </a:rPr>
              <a:t>мәктәп</a:t>
            </a:r>
            <a:r>
              <a:rPr lang="ru-RU" altLang="ru-RU" sz="2400" b="1" dirty="0" smtClean="0">
                <a:solidFill>
                  <a:srgbClr val="002060"/>
                </a:solidFill>
                <a:latin typeface="Times New Roman" panose="02020603050405020304" pitchFamily="18" charset="0"/>
                <a:cs typeface="Times New Roman" panose="02020603050405020304" pitchFamily="18" charset="0"/>
              </a:rPr>
              <a:t> </a:t>
            </a:r>
            <a:r>
              <a:rPr lang="ru-RU" altLang="ru-RU" sz="2400" b="1" dirty="0">
                <a:solidFill>
                  <a:srgbClr val="002060"/>
                </a:solidFill>
                <a:latin typeface="Times New Roman" panose="02020603050405020304" pitchFamily="18" charset="0"/>
                <a:cs typeface="Times New Roman" panose="02020603050405020304" pitchFamily="18" charset="0"/>
              </a:rPr>
              <a:t>директоры:</a:t>
            </a:r>
            <a:endParaRPr lang="ru-RU" altLang="ru-RU" sz="24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Bef>
                <a:spcPct val="0"/>
              </a:spcBef>
              <a:buFontTx/>
              <a:buNone/>
            </a:pPr>
            <a:r>
              <a:rPr lang="ru-RU" altLang="ru-RU" sz="2400" b="1" dirty="0">
                <a:solidFill>
                  <a:srgbClr val="002060"/>
                </a:solidFill>
                <a:latin typeface="Times New Roman" panose="02020603050405020304" pitchFamily="18" charset="0"/>
                <a:cs typeface="Times New Roman" panose="02020603050405020304" pitchFamily="18" charset="0"/>
              </a:rPr>
              <a:t>Исламов </a:t>
            </a:r>
            <a:r>
              <a:rPr lang="ru-RU" altLang="ru-RU" sz="2400" b="1" dirty="0" err="1">
                <a:solidFill>
                  <a:srgbClr val="002060"/>
                </a:solidFill>
                <a:latin typeface="Times New Roman" panose="02020603050405020304" pitchFamily="18" charset="0"/>
                <a:cs typeface="Times New Roman" panose="02020603050405020304" pitchFamily="18" charset="0"/>
              </a:rPr>
              <a:t>Илсур</a:t>
            </a:r>
            <a:r>
              <a:rPr lang="ru-RU" altLang="ru-RU" sz="2400" b="1" dirty="0">
                <a:solidFill>
                  <a:srgbClr val="002060"/>
                </a:solidFill>
                <a:latin typeface="Times New Roman" panose="02020603050405020304" pitchFamily="18" charset="0"/>
                <a:cs typeface="Times New Roman" panose="02020603050405020304" pitchFamily="18" charset="0"/>
              </a:rPr>
              <a:t> </a:t>
            </a:r>
            <a:r>
              <a:rPr lang="ru-RU" altLang="ru-RU" sz="2400" b="1" dirty="0" err="1">
                <a:solidFill>
                  <a:srgbClr val="002060"/>
                </a:solidFill>
                <a:latin typeface="Times New Roman" panose="02020603050405020304" pitchFamily="18" charset="0"/>
                <a:cs typeface="Times New Roman" panose="02020603050405020304" pitchFamily="18" charset="0"/>
              </a:rPr>
              <a:t>Мәгъфурҗан</a:t>
            </a:r>
            <a:r>
              <a:rPr lang="ru-RU" altLang="ru-RU" sz="2400" b="1" dirty="0">
                <a:solidFill>
                  <a:srgbClr val="002060"/>
                </a:solidFill>
                <a:latin typeface="Times New Roman" panose="02020603050405020304" pitchFamily="18" charset="0"/>
                <a:cs typeface="Times New Roman" panose="02020603050405020304" pitchFamily="18" charset="0"/>
              </a:rPr>
              <a:t> </a:t>
            </a:r>
            <a:r>
              <a:rPr lang="ru-RU" altLang="ru-RU" sz="2400" b="1" dirty="0" err="1">
                <a:solidFill>
                  <a:srgbClr val="002060"/>
                </a:solidFill>
                <a:latin typeface="Times New Roman" panose="02020603050405020304" pitchFamily="18" charset="0"/>
                <a:cs typeface="Times New Roman" panose="02020603050405020304" pitchFamily="18" charset="0"/>
              </a:rPr>
              <a:t>улы</a:t>
            </a:r>
            <a:endParaRPr lang="ru-RU" altLang="ru-RU" sz="2400" dirty="0">
              <a:solidFill>
                <a:srgbClr val="002060"/>
              </a:solidFill>
              <a:latin typeface="Times New Roman" panose="02020603050405020304" pitchFamily="18" charset="0"/>
              <a:cs typeface="Times New Roman" panose="02020603050405020304" pitchFamily="18" charset="0"/>
            </a:endParaRPr>
          </a:p>
        </p:txBody>
      </p:sp>
      <p:sp>
        <p:nvSpPr>
          <p:cNvPr id="14339" name="Прямоугольник 3"/>
          <p:cNvSpPr>
            <a:spLocks noChangeArrowheads="1"/>
          </p:cNvSpPr>
          <p:nvPr/>
        </p:nvSpPr>
        <p:spPr bwMode="auto">
          <a:xfrm>
            <a:off x="4343400" y="1074878"/>
            <a:ext cx="4607417" cy="5832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ru-RU" altLang="ru-RU" sz="17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Исламов </a:t>
            </a:r>
            <a:r>
              <a:rPr lang="ru-RU" altLang="ru-RU" sz="17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Илсур</a:t>
            </a:r>
            <a:r>
              <a:rPr lang="ru-RU" altLang="ru-RU" sz="17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altLang="ru-RU" sz="17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Мәгъфурҗан</a:t>
            </a:r>
            <a:r>
              <a:rPr lang="ru-RU" altLang="ru-RU" sz="17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altLang="ru-RU" sz="17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улы</a:t>
            </a:r>
            <a:r>
              <a:rPr lang="ru-RU" altLang="ru-RU" sz="17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1969 </a:t>
            </a:r>
            <a:r>
              <a:rPr lang="ru-RU" altLang="ru-RU" sz="17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нчы</a:t>
            </a:r>
            <a:r>
              <a:rPr lang="ru-RU" altLang="ru-RU" sz="17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altLang="ru-RU" sz="17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елның</a:t>
            </a:r>
            <a:r>
              <a:rPr lang="ru-RU" altLang="ru-RU" sz="17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1 </a:t>
            </a:r>
            <a:r>
              <a:rPr lang="ru-RU" altLang="ru-RU" sz="17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нче</a:t>
            </a:r>
            <a:r>
              <a:rPr lang="ru-RU" altLang="ru-RU" sz="17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altLang="ru-RU" sz="17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мартында</a:t>
            </a:r>
            <a:r>
              <a:rPr lang="ru-RU" altLang="ru-RU" sz="17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altLang="ru-RU" sz="17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Мөслим</a:t>
            </a:r>
            <a:r>
              <a:rPr lang="ru-RU" altLang="ru-RU" sz="17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районы Иске </a:t>
            </a:r>
            <a:r>
              <a:rPr lang="ru-RU" altLang="ru-RU" sz="17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Сәет</a:t>
            </a:r>
            <a:r>
              <a:rPr lang="ru-RU" altLang="ru-RU" sz="17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altLang="ru-RU" sz="17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авылында</a:t>
            </a:r>
            <a:r>
              <a:rPr lang="ru-RU" altLang="ru-RU" sz="17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altLang="ru-RU" sz="17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туа</a:t>
            </a:r>
            <a:r>
              <a:rPr lang="ru-RU" altLang="ru-RU" sz="17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r>
              <a:rPr lang="tt-RU" altLang="ru-RU" sz="17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Армиядән кайткач, үзе укыган Тат. Бүләр урта мәктәбендә физкультура укытучысы булып эшли башлый.</a:t>
            </a:r>
            <a:endParaRPr lang="ru-RU" altLang="ru-RU" sz="17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just">
              <a:spcBef>
                <a:spcPct val="0"/>
              </a:spcBef>
              <a:buFontTx/>
              <a:buNone/>
            </a:pPr>
            <a:r>
              <a:rPr lang="tt-RU" altLang="ru-RU" sz="17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1992 – 1997  нче елларда  читтән торып, Алабуга дәүләт педагогия институтын тәмамлый, һәм белгечлеге буенча укыта башлый. </a:t>
            </a:r>
            <a:endParaRPr lang="ru-RU" altLang="ru-RU" sz="17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just">
              <a:spcBef>
                <a:spcPct val="0"/>
              </a:spcBef>
              <a:buFontTx/>
              <a:buNone/>
            </a:pPr>
            <a:r>
              <a:rPr lang="ru-RU" altLang="ru-RU" sz="17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1994 </a:t>
            </a:r>
            <a:r>
              <a:rPr lang="ru-RU" altLang="ru-RU" sz="17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нче</a:t>
            </a:r>
            <a:r>
              <a:rPr lang="ru-RU" altLang="ru-RU" sz="17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altLang="ru-RU" sz="17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елдан</a:t>
            </a:r>
            <a:r>
              <a:rPr lang="ru-RU" altLang="ru-RU" sz="17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Исламов И. М. Тат. </a:t>
            </a:r>
            <a:r>
              <a:rPr lang="ru-RU" altLang="ru-RU" sz="17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Бүләр</a:t>
            </a:r>
            <a:r>
              <a:rPr lang="ru-RU" altLang="ru-RU" sz="17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altLang="ru-RU" sz="17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урта</a:t>
            </a:r>
            <a:r>
              <a:rPr lang="ru-RU" altLang="ru-RU" sz="17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altLang="ru-RU" sz="17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мәктәбенең</a:t>
            </a:r>
            <a:r>
              <a:rPr lang="ru-RU" altLang="ru-RU" sz="17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директоры </a:t>
            </a:r>
            <a:r>
              <a:rPr lang="ru-RU" altLang="ru-RU" sz="17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итеп</a:t>
            </a:r>
            <a:r>
              <a:rPr lang="ru-RU" altLang="ru-RU" sz="17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altLang="ru-RU" sz="17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билгеләнә</a:t>
            </a:r>
            <a:r>
              <a:rPr lang="ru-RU" altLang="ru-RU" sz="17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r>
              <a:rPr lang="tt-RU" altLang="ru-RU" sz="17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endParaRPr lang="ru-RU" altLang="ru-RU" sz="17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just">
              <a:spcBef>
                <a:spcPct val="0"/>
              </a:spcBef>
              <a:buFontTx/>
              <a:buNone/>
            </a:pPr>
            <a:r>
              <a:rPr lang="tt-RU" altLang="ru-RU" sz="17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Илсур Мәгъфурҗанович 2005 нче елда "Мәгарифтәге казанышлары" билгесе белән, район мәгариф бүлегенең грамоталарына, Мөслим муниципаль районының почет грамоталары белән бүләкләнә.  Эшләү дәверендә ул үзен оста җитәкче итеп танытты. Мәктәп директоры вазыйфасын башкаруына да </a:t>
            </a:r>
            <a:r>
              <a:rPr lang="tt-RU" altLang="ru-RU" sz="17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28 </a:t>
            </a:r>
            <a:r>
              <a:rPr lang="tt-RU" altLang="ru-RU" sz="17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ел вакыт үтеп киткән.</a:t>
            </a:r>
            <a:endParaRPr lang="ru-RU" altLang="ru-RU" sz="17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spcBef>
                <a:spcPct val="0"/>
              </a:spcBef>
              <a:buFontTx/>
              <a:buNone/>
            </a:pPr>
            <a:endParaRPr lang="ru-RU" altLang="ru-RU" sz="16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4340" name="Рисунок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4185" y="1299625"/>
            <a:ext cx="3938570" cy="5251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47594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Прямоугольник 3"/>
          <p:cNvSpPr/>
          <p:nvPr/>
        </p:nvSpPr>
        <p:spPr>
          <a:xfrm>
            <a:off x="1702977" y="246345"/>
            <a:ext cx="5738046" cy="769441"/>
          </a:xfrm>
          <a:prstGeom prst="rect">
            <a:avLst/>
          </a:prstGeom>
        </p:spPr>
        <p:txBody>
          <a:bodyPr wrap="none">
            <a:spAutoFit/>
          </a:bodyPr>
          <a:lstStyle/>
          <a:p>
            <a:r>
              <a:rPr lang="ru-RU" altLang="ru-RU" dirty="0" smtClean="0">
                <a:solidFill>
                  <a:srgbClr val="7030A0"/>
                </a:solidFill>
                <a:latin typeface="Times New Roman" panose="02020603050405020304" pitchFamily="18" charset="0"/>
                <a:cs typeface="Times New Roman" panose="02020603050405020304" pitchFamily="18" charset="0"/>
              </a:rPr>
              <a:t> </a:t>
            </a:r>
            <a:r>
              <a:rPr lang="ru-RU" altLang="ru-RU" sz="4400" b="1" dirty="0" err="1" smtClean="0">
                <a:solidFill>
                  <a:srgbClr val="7030A0"/>
                </a:solidFill>
                <a:latin typeface="Times New Roman" panose="02020603050405020304" pitchFamily="18" charset="0"/>
                <a:cs typeface="Times New Roman" panose="02020603050405020304" pitchFamily="18" charset="0"/>
              </a:rPr>
              <a:t>Беренче</a:t>
            </a:r>
            <a:r>
              <a:rPr lang="ru-RU" altLang="ru-RU" sz="4400" b="1" dirty="0" smtClean="0">
                <a:solidFill>
                  <a:srgbClr val="7030A0"/>
                </a:solidFill>
                <a:latin typeface="Times New Roman" panose="02020603050405020304" pitchFamily="18" charset="0"/>
                <a:cs typeface="Times New Roman" panose="02020603050405020304" pitchFamily="18" charset="0"/>
              </a:rPr>
              <a:t> </a:t>
            </a:r>
            <a:r>
              <a:rPr lang="ru-RU" altLang="ru-RU" sz="4400" b="1" dirty="0" err="1" smtClean="0">
                <a:solidFill>
                  <a:srgbClr val="7030A0"/>
                </a:solidFill>
                <a:latin typeface="Times New Roman" panose="02020603050405020304" pitchFamily="18" charset="0"/>
                <a:cs typeface="Times New Roman" panose="02020603050405020304" pitchFamily="18" charset="0"/>
              </a:rPr>
              <a:t>укытучылар</a:t>
            </a:r>
            <a:endParaRPr lang="ru-RU" sz="4400" b="1" dirty="0"/>
          </a:p>
        </p:txBody>
      </p:sp>
      <p:pic>
        <p:nvPicPr>
          <p:cNvPr id="5" name="Рисунок 2" descr="F:\Мәктәбем -гомер бишегем\Новая папка\Китапка\00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819" y="1120462"/>
            <a:ext cx="8628845" cy="4546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p:cNvSpPr/>
          <p:nvPr/>
        </p:nvSpPr>
        <p:spPr>
          <a:xfrm>
            <a:off x="1178417" y="5666704"/>
            <a:ext cx="6787166" cy="1015663"/>
          </a:xfrm>
          <a:prstGeom prst="rect">
            <a:avLst/>
          </a:prstGeom>
        </p:spPr>
        <p:txBody>
          <a:bodyPr wrap="square">
            <a:spAutoFit/>
          </a:bodyPr>
          <a:lstStyle/>
          <a:p>
            <a:pPr>
              <a:spcBef>
                <a:spcPct val="0"/>
              </a:spcBef>
              <a:buFontTx/>
              <a:buNone/>
            </a:pPr>
            <a:r>
              <a:rPr lang="tt-RU" altLang="ru-RU" sz="2000" b="1" dirty="0">
                <a:solidFill>
                  <a:srgbClr val="002060"/>
                </a:solidFill>
                <a:latin typeface="Times New Roman" panose="02020603050405020304" pitchFamily="18" charset="0"/>
              </a:rPr>
              <a:t>Мәктәп тарихын барлаганда, күз алдына башлангыч сыйныф укытучылары Нәҗибә апа Шәрипова белән Сабит абый Гарипов килә. </a:t>
            </a:r>
            <a:endParaRPr lang="ru-RU" altLang="ru-RU" sz="2000" b="1" dirty="0">
              <a:solidFill>
                <a:srgbClr val="002060"/>
              </a:solidFill>
            </a:endParaRPr>
          </a:p>
        </p:txBody>
      </p:sp>
    </p:spTree>
    <p:extLst>
      <p:ext uri="{BB962C8B-B14F-4D97-AF65-F5344CB8AC3E}">
        <p14:creationId xmlns:p14="http://schemas.microsoft.com/office/powerpoint/2010/main" val="42615368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566670"/>
            <a:ext cx="9144000" cy="7424670"/>
          </a:xfrm>
          <a:prstGeom prst="rect">
            <a:avLst/>
          </a:prstGeom>
        </p:spPr>
      </p:pic>
      <p:pic>
        <p:nvPicPr>
          <p:cNvPr id="4" name="Рисунок 2" descr="F:\Мәктәбем -гомер бишегем\Новая папка\Китапка\0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52400"/>
            <a:ext cx="8686800" cy="5578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2528222" y="5925217"/>
            <a:ext cx="4558812" cy="369332"/>
          </a:xfrm>
          <a:prstGeom prst="rect">
            <a:avLst/>
          </a:prstGeom>
        </p:spPr>
        <p:txBody>
          <a:bodyPr wrap="none">
            <a:spAutoFit/>
          </a:bodyPr>
          <a:lstStyle/>
          <a:p>
            <a:r>
              <a:rPr lang="tt-RU" altLang="ru-RU"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Сабит абый </a:t>
            </a:r>
            <a:r>
              <a:rPr lang="tt-RU" altLang="ru-RU" b="1" dirty="0" smtClean="0">
                <a:solidFill>
                  <a:srgbClr val="7030A0"/>
                </a:solidFill>
                <a:latin typeface="Times New Roman" panose="02020603050405020304" pitchFamily="18" charset="0"/>
                <a:ea typeface="Calibri" panose="020F0502020204030204" pitchFamily="34" charset="0"/>
                <a:cs typeface="Times New Roman" panose="02020603050405020304" pitchFamily="18" charset="0"/>
              </a:rPr>
              <a:t>Гарипов укучылары янында </a:t>
            </a:r>
            <a:endParaRPr lang="ru-RU" dirty="0"/>
          </a:p>
        </p:txBody>
      </p:sp>
    </p:spTree>
    <p:extLst>
      <p:ext uri="{BB962C8B-B14F-4D97-AF65-F5344CB8AC3E}">
        <p14:creationId xmlns:p14="http://schemas.microsoft.com/office/powerpoint/2010/main" val="35049679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Прямоугольник 1"/>
          <p:cNvSpPr/>
          <p:nvPr/>
        </p:nvSpPr>
        <p:spPr>
          <a:xfrm>
            <a:off x="566671" y="493069"/>
            <a:ext cx="8384147" cy="6086923"/>
          </a:xfrm>
          <a:prstGeom prst="rect">
            <a:avLst/>
          </a:prstGeom>
        </p:spPr>
        <p:txBody>
          <a:bodyPr wrap="square">
            <a:spAutoFit/>
          </a:bodyPr>
          <a:lstStyle/>
          <a:p>
            <a:pPr algn="just">
              <a:lnSpc>
                <a:spcPct val="115000"/>
              </a:lnSpc>
              <a:spcBef>
                <a:spcPct val="0"/>
              </a:spcBef>
              <a:spcAft>
                <a:spcPts val="1000"/>
              </a:spcAft>
              <a:buFontTx/>
              <a:buNone/>
            </a:pPr>
            <a:r>
              <a:rPr lang="tt-RU" altLang="ru-RU" sz="20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Сабит абый Гарипов – төп Актаныш районыннан. Хезмәт юлын укытучы буларак, Әнәк авылында башлый. Сугышның беренче көннәреннән үк ул фронтка алына. 23 яшьлек егет, Мәскәү шәһәре янында барган сугышларда каты яраланып, II группа инвалид булып кала. 1949 елда Тат. Бүләр башлангыч мәктәбенә килә. Нәкъ шушы чорда, Сабит абый һәм Нәҗибә апаның хезмәт юллары кисешеп, бергә эшли башлыйлар. Нәҗибә апа Сабит абый турында һәрвакыт эчке бер җылылык белән “абый”дип зурлап сөйли иде. Гаиләләрендә җиде бала Роза, Рафаел, Рәшит, Рафак, Рөстәм, Рәйсә, Рәиф гөрләп үсте. Барсын да укыттылар, кеше иттеләр. Бик матур яшәделәр. Гаиләләребез дә дус булды. Бик сабыр, тыныч холыклы, уңган кеше булды Мөсәвәрә апа”, – дип сөйләгән иде Нәҗибә апа. 1957 елда Сабит Хөсәеновичка “Татарстанның атказанган укытучысы” дигән мактаулы исем бирелә. Сабит абый оста оештыручы, ялкынлы пропагандист та булды. Лаеклы ялга чыкканнан соң да, бәйрәмнәрдә үткәрелгән митингларда, укучылар белән очрашуларда да патриотик хисләр белән сугарылган, тәрбияви чыгышлар ясады.</a:t>
            </a:r>
            <a:endParaRPr lang="ru-RU" altLang="ru-RU" sz="2000" b="1"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20979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Рисунок 3" descr="F:\Мәктәбем -гомер бишегем\Новая папка\Китапка\0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2400"/>
            <a:ext cx="86868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Прямоугольник 1"/>
          <p:cNvSpPr>
            <a:spLocks noChangeArrowheads="1"/>
          </p:cNvSpPr>
          <p:nvPr/>
        </p:nvSpPr>
        <p:spPr bwMode="auto">
          <a:xfrm>
            <a:off x="2514600" y="5867400"/>
            <a:ext cx="56276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tt-RU" altLang="ru-RU" sz="1800" b="1">
                <a:latin typeface="Times New Roman" panose="02020603050405020304" pitchFamily="18" charset="0"/>
                <a:cs typeface="Times New Roman" panose="02020603050405020304" pitchFamily="18" charset="0"/>
              </a:rPr>
              <a:t>Шәрипова  Нәҗибә  Шәрип кызы укучылары белән</a:t>
            </a:r>
            <a:endParaRPr lang="ru-RU" altLang="ru-RU" sz="1800"/>
          </a:p>
        </p:txBody>
      </p:sp>
    </p:spTree>
    <p:extLst>
      <p:ext uri="{BB962C8B-B14F-4D97-AF65-F5344CB8AC3E}">
        <p14:creationId xmlns:p14="http://schemas.microsoft.com/office/powerpoint/2010/main" val="40462839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Прямоугольник 1"/>
          <p:cNvSpPr/>
          <p:nvPr/>
        </p:nvSpPr>
        <p:spPr>
          <a:xfrm>
            <a:off x="193183" y="394692"/>
            <a:ext cx="8757634" cy="6463308"/>
          </a:xfrm>
          <a:prstGeom prst="rect">
            <a:avLst/>
          </a:prstGeom>
        </p:spPr>
        <p:txBody>
          <a:bodyPr wrap="square">
            <a:spAutoFit/>
          </a:bodyPr>
          <a:lstStyle/>
          <a:p>
            <a:pPr algn="just">
              <a:lnSpc>
                <a:spcPct val="115000"/>
              </a:lnSpc>
              <a:spcAft>
                <a:spcPts val="1000"/>
              </a:spcAft>
            </a:pPr>
            <a:r>
              <a:rPr lang="tt-RU" sz="20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Исәнсеф кызы Нәҗибә Пучыда урта мәктәп тәмамлый. Үз вакыты өчен бу белем мәктәп укытучысы өчен җитәрлек санала. Көче, дәрте ташып торган кыз үзенең хезмәт юлын Калинин районы Мәчти мәктәбендә физика-математика укытучысы буларак башлый. 1944 елда туган авылы Исәнсеф мәктәбенә күчә, озак та тормый, сугыштан яраланып кайткан Тат. Бүләр авылы егете Мирзанур Хәбибуллинга кияүгә чыга. Мирзанур абый хәрби әзерлек дәресләре укыта. Ул вакытта укытучы гаиләләре гел күченеп йөри. Хәбибуллиннар гаиләсе төрле елларда  Актаныш районының Зөбәер, Әгъбәс, Чуракай мәктәпләрендә, туган яклары Исәнсеф, Тат. Бүләрдә хезмәт куялар. 1957 елның көзендә гаилә Тат. Бүләргә кайтып төпләнә. Бу вакытта инде гаиләдә алты бала тәгәрәп үсеп килә. Тат. Бүләрдә алар сафын Рәшит, Ләйлә, Гөлнур тулыландыра. Алга китеп шуны әйтәсе килә: гаиләдәге тугыз баланың бишесе – Ринат, Мәрзия, Зөлфия, Ләйлә, Гөлнур укытучы һөнәрен сайлыйлар. Шулай итеп, Нәҗибә апа белән Мирзанур абый зур бер укытучылар династиясенә нигез салучылар булып санала. Бүгенге көндә балалары гына түгел, оныклары да, үз һөнәрләренең остасы булып, республикакүләм үрләр яулыйлар. Башка һөнәр сайлаган балалары – Шәйхенур, Фәрит, Иршат, Рәшит тә әти-әниләредәй матур, тыйнак, үрнәк булып, тормыш йөген тарталар</a:t>
            </a:r>
            <a:r>
              <a:rPr lang="tt-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endParaRPr lang="ru-RU"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279609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197439" y="618187"/>
            <a:ext cx="4654550" cy="1774825"/>
          </a:xfrm>
        </p:spPr>
        <p:txBody>
          <a:bodyPr>
            <a:normAutofit fontScale="90000"/>
          </a:bodyPr>
          <a:lstStyle/>
          <a:p>
            <a:pPr>
              <a:defRPr/>
            </a:pPr>
            <a:r>
              <a:rPr lang="tt-RU" sz="3200" b="1" dirty="0" smtClean="0">
                <a:solidFill>
                  <a:srgbClr val="7030A0"/>
                </a:solidFill>
                <a:latin typeface="Times New Roman" panose="02020603050405020304" pitchFamily="18" charset="0"/>
                <a:cs typeface="Times New Roman" panose="02020603050405020304" pitchFamily="18" charset="0"/>
              </a:rPr>
              <a:t>Укытучылар династиясенең беренче буыны</a:t>
            </a:r>
            <a:r>
              <a:rPr lang="tt-RU" altLang="ru-RU" sz="3200" b="1" dirty="0" smtClean="0">
                <a:solidFill>
                  <a:srgbClr val="7030A0"/>
                </a:solidFill>
                <a:latin typeface="Times New Roman" panose="02020603050405020304" pitchFamily="18" charset="0"/>
                <a:cs typeface="Times New Roman" panose="02020603050405020304" pitchFamily="18" charset="0"/>
              </a:rPr>
              <a:t> Нәҗибә Шәрип кызы </a:t>
            </a:r>
            <a:endParaRPr lang="ru-RU" sz="3200" b="1" dirty="0">
              <a:solidFill>
                <a:srgbClr val="7030A0"/>
              </a:soli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4067175" y="3573463"/>
            <a:ext cx="4321175" cy="2087562"/>
          </a:xfrm>
        </p:spPr>
        <p:txBody>
          <a:bodyPr>
            <a:normAutofit lnSpcReduction="10000"/>
          </a:bodyPr>
          <a:lstStyle/>
          <a:p>
            <a:pPr algn="just">
              <a:defRPr/>
            </a:pPr>
            <a:r>
              <a:rPr lang="tt-RU" dirty="0" smtClean="0"/>
              <a:t>    </a:t>
            </a:r>
            <a:r>
              <a:rPr lang="tt-RU" b="1" dirty="0" smtClean="0">
                <a:solidFill>
                  <a:srgbClr val="7030A0"/>
                </a:solidFill>
                <a:latin typeface="Times New Roman" panose="02020603050405020304" pitchFamily="18" charset="0"/>
                <a:cs typeface="Times New Roman" panose="02020603050405020304" pitchFamily="18" charset="0"/>
              </a:rPr>
              <a:t>43 ел гомерен балалар укытуга багышлаган.</a:t>
            </a:r>
          </a:p>
          <a:p>
            <a:pPr algn="just">
              <a:defRPr/>
            </a:pPr>
            <a:r>
              <a:rPr lang="tt-RU" b="1" dirty="0" smtClean="0">
                <a:solidFill>
                  <a:srgbClr val="7030A0"/>
                </a:solidFill>
                <a:latin typeface="Times New Roman" panose="02020603050405020304" pitchFamily="18" charset="0"/>
                <a:cs typeface="Times New Roman" panose="02020603050405020304" pitchFamily="18" charset="0"/>
              </a:rPr>
              <a:t>  18 ел физика- математика фәнен, калган елларында башлангыч  сыйныфларда укыткан. </a:t>
            </a:r>
            <a:endParaRPr lang="ru-RU" b="1" dirty="0">
              <a:solidFill>
                <a:srgbClr val="7030A0"/>
              </a:solidFill>
              <a:latin typeface="Times New Roman" panose="02020603050405020304" pitchFamily="18" charset="0"/>
              <a:cs typeface="Times New Roman" panose="02020603050405020304" pitchFamily="18" charset="0"/>
            </a:endParaRPr>
          </a:p>
        </p:txBody>
      </p:sp>
      <p:pic>
        <p:nvPicPr>
          <p:cNvPr id="4" name="Picture 2"/>
          <p:cNvPicPr/>
          <p:nvPr/>
        </p:nvPicPr>
        <p:blipFill>
          <a:blip r:embed="rId2" cstate="print"/>
          <a:srcRect/>
          <a:stretch>
            <a:fillRect/>
          </a:stretch>
        </p:blipFill>
        <p:spPr bwMode="auto">
          <a:xfrm>
            <a:off x="141669" y="618187"/>
            <a:ext cx="3734872" cy="5241700"/>
          </a:xfrm>
          <a:prstGeom prst="rect">
            <a:avLst/>
          </a:prstGeom>
          <a:ln>
            <a:noFill/>
          </a:ln>
          <a:effectLst>
            <a:softEdge rad="112500"/>
          </a:effectLst>
          <a:extLst/>
        </p:spPr>
      </p:pic>
    </p:spTree>
    <p:extLst>
      <p:ext uri="{BB962C8B-B14F-4D97-AF65-F5344CB8AC3E}">
        <p14:creationId xmlns:p14="http://schemas.microsoft.com/office/powerpoint/2010/main" val="4310755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Picture 3" descr="1вввв"/>
          <p:cNvPicPr/>
          <p:nvPr/>
        </p:nvPicPr>
        <p:blipFill>
          <a:blip r:embed="rId4">
            <a:extLst>
              <a:ext uri="{28A0092B-C50C-407E-A947-70E740481C1C}">
                <a14:useLocalDpi xmlns:a14="http://schemas.microsoft.com/office/drawing/2010/main" val="0"/>
              </a:ext>
            </a:extLst>
          </a:blip>
          <a:srcRect/>
          <a:stretch>
            <a:fillRect/>
          </a:stretch>
        </p:blipFill>
        <p:spPr bwMode="auto">
          <a:xfrm>
            <a:off x="154548" y="1171977"/>
            <a:ext cx="3193959" cy="4443212"/>
          </a:xfrm>
          <a:prstGeom prst="rect">
            <a:avLst/>
          </a:prstGeom>
          <a:noFill/>
          <a:ln>
            <a:noFill/>
          </a:ln>
          <a:extLst/>
        </p:spPr>
      </p:pic>
      <p:sp>
        <p:nvSpPr>
          <p:cNvPr id="5" name="Прямоугольник 4"/>
          <p:cNvSpPr/>
          <p:nvPr/>
        </p:nvSpPr>
        <p:spPr>
          <a:xfrm>
            <a:off x="643945" y="334638"/>
            <a:ext cx="8062174" cy="325538"/>
          </a:xfrm>
          <a:prstGeom prst="rect">
            <a:avLst/>
          </a:prstGeom>
        </p:spPr>
        <p:txBody>
          <a:bodyPr wrap="square">
            <a:spAutoFit/>
          </a:bodyPr>
          <a:lstStyle/>
          <a:p>
            <a:pPr marR="683895" algn="ctr">
              <a:lnSpc>
                <a:spcPts val="1630"/>
              </a:lnSpc>
              <a:spcAft>
                <a:spcPts val="1000"/>
              </a:spcAft>
            </a:pPr>
            <a:r>
              <a:rPr lang="tt-RU"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Мирзаянова Мәрзия </a:t>
            </a:r>
            <a:r>
              <a:rPr lang="tt-RU" sz="2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Мирзанур    кызы</a:t>
            </a:r>
            <a:endParaRPr lang="ru-RU" sz="2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3348507" y="878905"/>
            <a:ext cx="5640946" cy="6114494"/>
          </a:xfrm>
          <a:prstGeom prst="rect">
            <a:avLst/>
          </a:prstGeom>
        </p:spPr>
        <p:txBody>
          <a:bodyPr wrap="square">
            <a:spAutoFit/>
          </a:bodyPr>
          <a:lstStyle/>
          <a:p>
            <a:pPr algn="just"/>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Мирзаянова Мәрзия Мирзанур кызы 1949 нчы елда Тат. Бүләр авылында туа. Барлык хезмәт юлы да шушы авылда үтә. 38 ел балаларга татар теле һәм әдәбияты фәнен укыта. Шуның 20 елында укыту- тәрбия эшләре буенча директор урынбасары будып та эшли</a:t>
            </a:r>
            <a:r>
              <a:rPr lang="tt-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r>
              <a:rPr lang="tt-RU" b="1" dirty="0">
                <a:solidFill>
                  <a:srgbClr val="002060"/>
                </a:solidFill>
                <a:latin typeface="Times New Roman" panose="02020603050405020304" pitchFamily="18" charset="0"/>
                <a:cs typeface="Times New Roman" panose="02020603050405020304" pitchFamily="18" charset="0"/>
              </a:rPr>
              <a:t> Эшләү дәверендә 54 укучысы район олимпиадаларында призлы урын алдылар, 7 укучысы республика бәйгеләре җиңүчеләре булдылар. Ә 2002 нче елда IX- XI сыйныф укучыларының район олимпиадасында 3 укучысы да I урынны алып, республика бәйгесендә катнаштылар. Өчесе дә призлы урын алып, командага I урын бирелде.</a:t>
            </a:r>
            <a:endParaRPr lang="ru-RU" b="1" dirty="0">
              <a:solidFill>
                <a:srgbClr val="002060"/>
              </a:solidFill>
              <a:latin typeface="Times New Roman" panose="02020603050405020304" pitchFamily="18" charset="0"/>
              <a:cs typeface="Times New Roman" panose="02020603050405020304" pitchFamily="18" charset="0"/>
            </a:endParaRPr>
          </a:p>
          <a:p>
            <a:pPr algn="just"/>
            <a:r>
              <a:rPr lang="tt-RU" b="1" dirty="0">
                <a:solidFill>
                  <a:srgbClr val="002060"/>
                </a:solidFill>
                <a:latin typeface="Times New Roman" panose="02020603050405020304" pitchFamily="18" charset="0"/>
                <a:cs typeface="Times New Roman" panose="02020603050405020304" pitchFamily="18" charset="0"/>
              </a:rPr>
              <a:t>Мәрзия Мирзануровна җитәкләгән татар теле һәм әдәбияты кабинеты район бәйгесендә 1 нче, республикада 2 нче урынны алды.</a:t>
            </a:r>
            <a:endParaRPr lang="ru-RU" b="1" dirty="0">
              <a:solidFill>
                <a:srgbClr val="002060"/>
              </a:solidFill>
              <a:latin typeface="Times New Roman" panose="02020603050405020304" pitchFamily="18" charset="0"/>
              <a:cs typeface="Times New Roman" panose="02020603050405020304" pitchFamily="18" charset="0"/>
            </a:endParaRPr>
          </a:p>
          <a:p>
            <a:pPr algn="just"/>
            <a:r>
              <a:rPr lang="tt-RU" b="1" dirty="0">
                <a:solidFill>
                  <a:srgbClr val="002060"/>
                </a:solidFill>
                <a:latin typeface="Times New Roman" panose="02020603050405020304" pitchFamily="18" charset="0"/>
                <a:cs typeface="Times New Roman" panose="02020603050405020304" pitchFamily="18" charset="0"/>
              </a:rPr>
              <a:t>Аның тырыш хезмәте район мәгариф бүлегенең, Татарстан Мәгариф министрлыгының күп санлы Мактау грамоталары белән бәяләнде. 1979 нчы елда РСФСР Мәгариф министрлыгының Мактау грамотасы бирелә.</a:t>
            </a:r>
            <a:endParaRPr lang="ru-RU" b="1" dirty="0">
              <a:solidFill>
                <a:srgbClr val="002060"/>
              </a:solidFill>
              <a:latin typeface="Times New Roman" panose="02020603050405020304" pitchFamily="18" charset="0"/>
              <a:cs typeface="Times New Roman" panose="02020603050405020304" pitchFamily="18" charset="0"/>
            </a:endParaRPr>
          </a:p>
          <a:p>
            <a:pPr marL="165735" marR="683895" indent="100965">
              <a:lnSpc>
                <a:spcPts val="1630"/>
              </a:lnSpc>
              <a:spcAft>
                <a:spcPts val="1000"/>
              </a:spcAft>
            </a:pP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89751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2382592" y="296214"/>
            <a:ext cx="4707229" cy="6084479"/>
          </a:xfrm>
          <a:prstGeom prst="rect">
            <a:avLst/>
          </a:prstGeom>
          <a:solidFill>
            <a:schemeClr val="accent5">
              <a:lumMod val="60000"/>
              <a:lumOff val="40000"/>
            </a:schemeClr>
          </a:solidFill>
        </p:spPr>
        <p:txBody>
          <a:bodyPr wrap="square">
            <a:spAutoFit/>
          </a:bodyPr>
          <a:lstStyle/>
          <a:p>
            <a:endParaRPr lang="ru-RU" dirty="0"/>
          </a:p>
          <a:p>
            <a:pPr algn="ctr"/>
            <a:endParaRPr lang="ru-RU" dirty="0"/>
          </a:p>
          <a:p>
            <a:pPr algn="ctr"/>
            <a:r>
              <a:rPr lang="ru-RU" dirty="0" err="1"/>
              <a:t>Мәктәбем</a:t>
            </a:r>
            <a:r>
              <a:rPr lang="ru-RU" dirty="0"/>
              <a:t> - </a:t>
            </a:r>
            <a:r>
              <a:rPr lang="ru-RU" dirty="0" err="1"/>
              <a:t>гомер</a:t>
            </a:r>
            <a:r>
              <a:rPr lang="ru-RU" dirty="0"/>
              <a:t> </a:t>
            </a:r>
            <a:r>
              <a:rPr lang="ru-RU" dirty="0" err="1"/>
              <a:t>бишегем</a:t>
            </a:r>
            <a:endParaRPr lang="ru-RU" dirty="0"/>
          </a:p>
          <a:p>
            <a:endParaRPr lang="ru-RU" dirty="0"/>
          </a:p>
          <a:p>
            <a:r>
              <a:rPr lang="ru-RU" dirty="0"/>
              <a:t> </a:t>
            </a:r>
          </a:p>
          <a:p>
            <a:endParaRPr lang="ru-RU" dirty="0"/>
          </a:p>
          <a:p>
            <a:endParaRPr lang="ru-RU" dirty="0"/>
          </a:p>
          <a:p>
            <a:endParaRPr lang="ru-RU" dirty="0"/>
          </a:p>
          <a:p>
            <a:endParaRPr lang="ru-RU" dirty="0"/>
          </a:p>
          <a:p>
            <a:endParaRPr lang="ru-RU" dirty="0" smtClean="0"/>
          </a:p>
          <a:p>
            <a:endParaRPr lang="ru-RU" dirty="0"/>
          </a:p>
          <a:p>
            <a:endParaRPr lang="ru-RU" dirty="0" smtClean="0"/>
          </a:p>
          <a:p>
            <a:endParaRPr lang="ru-RU" dirty="0"/>
          </a:p>
          <a:p>
            <a:endParaRPr lang="ru-RU" dirty="0" smtClean="0"/>
          </a:p>
          <a:p>
            <a:endParaRPr lang="ru-RU" dirty="0"/>
          </a:p>
          <a:p>
            <a:r>
              <a:rPr lang="ru-RU" dirty="0"/>
              <a:t>       “ </a:t>
            </a:r>
            <a:r>
              <a:rPr lang="ru-RU" dirty="0" err="1"/>
              <a:t>Гыйлем</a:t>
            </a:r>
            <a:r>
              <a:rPr lang="ru-RU" dirty="0"/>
              <a:t> </a:t>
            </a:r>
            <a:r>
              <a:rPr lang="ru-RU" dirty="0" err="1"/>
              <a:t>һәм</a:t>
            </a:r>
            <a:r>
              <a:rPr lang="ru-RU" dirty="0"/>
              <a:t> </a:t>
            </a:r>
            <a:r>
              <a:rPr lang="ru-RU" dirty="0" err="1"/>
              <a:t>тәрбия</a:t>
            </a:r>
            <a:r>
              <a:rPr lang="ru-RU" dirty="0"/>
              <a:t> </a:t>
            </a:r>
            <a:r>
              <a:rPr lang="ru-RU" dirty="0" err="1"/>
              <a:t>орлыкларын</a:t>
            </a:r>
            <a:r>
              <a:rPr lang="ru-RU" dirty="0"/>
              <a:t> </a:t>
            </a:r>
            <a:r>
              <a:rPr lang="ru-RU" dirty="0" err="1"/>
              <a:t>хәзер</a:t>
            </a:r>
            <a:r>
              <a:rPr lang="ru-RU" dirty="0"/>
              <a:t> </a:t>
            </a:r>
            <a:r>
              <a:rPr lang="ru-RU" dirty="0" err="1"/>
              <a:t>ихлас</a:t>
            </a:r>
            <a:r>
              <a:rPr lang="ru-RU" dirty="0"/>
              <a:t>  </a:t>
            </a:r>
            <a:r>
              <a:rPr lang="ru-RU" dirty="0" err="1"/>
              <a:t>вә</a:t>
            </a:r>
            <a:r>
              <a:rPr lang="ru-RU" dirty="0"/>
              <a:t>  </a:t>
            </a:r>
            <a:r>
              <a:rPr lang="ru-RU" dirty="0" err="1"/>
              <a:t>мәхәббәт</a:t>
            </a:r>
            <a:r>
              <a:rPr lang="ru-RU" dirty="0"/>
              <a:t> </a:t>
            </a:r>
            <a:r>
              <a:rPr lang="ru-RU" dirty="0" err="1"/>
              <a:t>илә</a:t>
            </a:r>
            <a:r>
              <a:rPr lang="ru-RU" dirty="0"/>
              <a:t> </a:t>
            </a:r>
            <a:r>
              <a:rPr lang="ru-RU" dirty="0" err="1"/>
              <a:t>чәчсәгез</a:t>
            </a:r>
            <a:r>
              <a:rPr lang="ru-RU" dirty="0"/>
              <a:t>, </a:t>
            </a:r>
            <a:r>
              <a:rPr lang="ru-RU" dirty="0" err="1"/>
              <a:t>киләчәктә</a:t>
            </a:r>
            <a:r>
              <a:rPr lang="ru-RU" dirty="0"/>
              <a:t> </a:t>
            </a:r>
            <a:r>
              <a:rPr lang="ru-RU" dirty="0" err="1"/>
              <a:t>файдалы</a:t>
            </a:r>
            <a:r>
              <a:rPr lang="ru-RU" dirty="0"/>
              <a:t>     </a:t>
            </a:r>
            <a:r>
              <a:rPr lang="ru-RU" dirty="0" err="1"/>
              <a:t>җимешләрне</a:t>
            </a:r>
            <a:r>
              <a:rPr lang="ru-RU" dirty="0"/>
              <a:t> </a:t>
            </a:r>
            <a:r>
              <a:rPr lang="ru-RU" dirty="0" err="1"/>
              <a:t>дә</a:t>
            </a:r>
            <a:r>
              <a:rPr lang="ru-RU" dirty="0"/>
              <a:t> </a:t>
            </a:r>
            <a:r>
              <a:rPr lang="ru-RU" dirty="0" err="1"/>
              <a:t>үзегез</a:t>
            </a:r>
            <a:r>
              <a:rPr lang="ru-RU" dirty="0"/>
              <a:t>  </a:t>
            </a:r>
            <a:r>
              <a:rPr lang="ru-RU" dirty="0" err="1"/>
              <a:t>җыярсыз</a:t>
            </a:r>
            <a:r>
              <a:rPr lang="ru-RU" dirty="0"/>
              <a:t>.”</a:t>
            </a:r>
          </a:p>
          <a:p>
            <a:r>
              <a:rPr lang="ru-RU" dirty="0"/>
              <a:t> </a:t>
            </a:r>
            <a:r>
              <a:rPr lang="ru-RU" dirty="0" smtClean="0"/>
              <a:t>                                     </a:t>
            </a:r>
            <a:r>
              <a:rPr lang="ru-RU" dirty="0" err="1"/>
              <a:t>Ризаэддин</a:t>
            </a:r>
            <a:r>
              <a:rPr lang="ru-RU" dirty="0"/>
              <a:t>  </a:t>
            </a:r>
            <a:r>
              <a:rPr lang="ru-RU" dirty="0" err="1"/>
              <a:t>Фәхреддин</a:t>
            </a:r>
            <a:r>
              <a:rPr lang="ru-RU" dirty="0"/>
              <a:t>      </a:t>
            </a:r>
          </a:p>
          <a:p>
            <a:endParaRPr lang="ru-RU" dirty="0"/>
          </a:p>
        </p:txBody>
      </p:sp>
      <p:pic>
        <p:nvPicPr>
          <p:cNvPr id="8" name="Рисунок 7" descr="C:\Users\Силуза\Pictures\12.jpg"/>
          <p:cNvPicPr/>
          <p:nvPr/>
        </p:nvPicPr>
        <p:blipFill rotWithShape="1">
          <a:blip r:embed="rId2" cstate="print">
            <a:extLst>
              <a:ext uri="{28A0092B-C50C-407E-A947-70E740481C1C}">
                <a14:useLocalDpi xmlns:a14="http://schemas.microsoft.com/office/drawing/2010/main" val="0"/>
              </a:ext>
            </a:extLst>
          </a:blip>
          <a:srcRect b="13909"/>
          <a:stretch/>
        </p:blipFill>
        <p:spPr bwMode="auto">
          <a:xfrm>
            <a:off x="2412307" y="1771382"/>
            <a:ext cx="4448175" cy="2362200"/>
          </a:xfrm>
          <a:prstGeom prst="rect">
            <a:avLst/>
          </a:prstGeom>
          <a:noFill/>
          <a:ln>
            <a:noFill/>
          </a:ln>
          <a:extLst>
            <a:ext uri="{53640926-AAD7-44D8-BBD7-CCE9431645EC}">
              <a14:shadowObscured xmlns:a14="http://schemas.microsoft.com/office/drawing/2010/main"/>
            </a:ext>
          </a:extLst>
        </p:spPr>
      </p:pic>
      <p:sp>
        <p:nvSpPr>
          <p:cNvPr id="2" name="TextBox 1"/>
          <p:cNvSpPr txBox="1"/>
          <p:nvPr/>
        </p:nvSpPr>
        <p:spPr>
          <a:xfrm>
            <a:off x="2047741" y="6503831"/>
            <a:ext cx="6310648" cy="369332"/>
          </a:xfrm>
          <a:prstGeom prst="rect">
            <a:avLst/>
          </a:prstGeom>
          <a:noFill/>
        </p:spPr>
        <p:txBody>
          <a:bodyPr wrap="square" rtlCol="0">
            <a:spAutoFit/>
          </a:bodyPr>
          <a:lstStyle/>
          <a:p>
            <a:pPr algn="ctr"/>
            <a:r>
              <a:rPr lang="ru-RU" b="1" dirty="0" smtClean="0">
                <a:solidFill>
                  <a:srgbClr val="002060"/>
                </a:solidFill>
                <a:latin typeface="Times New Roman" panose="02020603050405020304" pitchFamily="18" charset="0"/>
                <a:cs typeface="Times New Roman" panose="02020603050405020304" pitchFamily="18" charset="0"/>
              </a:rPr>
              <a:t>К</a:t>
            </a:r>
            <a:r>
              <a:rPr lang="tt-RU" b="1" dirty="0" smtClean="0">
                <a:solidFill>
                  <a:srgbClr val="002060"/>
                </a:solidFill>
                <a:latin typeface="Times New Roman" panose="02020603050405020304" pitchFamily="18" charset="0"/>
                <a:cs typeface="Times New Roman" panose="02020603050405020304" pitchFamily="18" charset="0"/>
              </a:rPr>
              <a:t>итапның тышлыгы</a:t>
            </a:r>
            <a:endParaRPr lang="ru-RU"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18557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2" name="Рисунок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138" y="231821"/>
            <a:ext cx="8686800" cy="4481848"/>
          </a:xfrm>
          <a:prstGeom prst="rect">
            <a:avLst/>
          </a:prstGeom>
        </p:spPr>
      </p:pic>
    </p:spTree>
    <p:extLst>
      <p:ext uri="{BB962C8B-B14F-4D97-AF65-F5344CB8AC3E}">
        <p14:creationId xmlns:p14="http://schemas.microsoft.com/office/powerpoint/2010/main" val="28003403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304" y="185921"/>
            <a:ext cx="8628845" cy="6254338"/>
          </a:xfrm>
          <a:prstGeom prst="rect">
            <a:avLst/>
          </a:prstGeom>
        </p:spPr>
      </p:pic>
    </p:spTree>
    <p:extLst>
      <p:ext uri="{BB962C8B-B14F-4D97-AF65-F5344CB8AC3E}">
        <p14:creationId xmlns:p14="http://schemas.microsoft.com/office/powerpoint/2010/main" val="6411609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1506" name="Picture 19" descr="C:\Users\Азат\Desktop\moya-rodoslovnaya-1tv.jpg"/>
          <p:cNvPicPr>
            <a:picLocks noChangeAspect="1" noChangeArrowheads="1"/>
          </p:cNvPicPr>
          <p:nvPr/>
        </p:nvPicPr>
        <p:blipFill>
          <a:blip r:embed="rId2">
            <a:lum bright="44000" contrast="2000"/>
            <a:extLst>
              <a:ext uri="{28A0092B-C50C-407E-A947-70E740481C1C}">
                <a14:useLocalDpi xmlns:a14="http://schemas.microsoft.com/office/drawing/2010/main" val="0"/>
              </a:ext>
            </a:extLst>
          </a:blip>
          <a:srcRect l="20332" t="19760" r="17653" b="18816"/>
          <a:stretch>
            <a:fillRect/>
          </a:stretch>
        </p:blipFill>
        <p:spPr bwMode="auto">
          <a:xfrm>
            <a:off x="0" y="0"/>
            <a:ext cx="91757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0" name="Picture 2"/>
          <p:cNvPicPr>
            <a:picLocks noGrp="1" noChangeAspect="1" noChangeArrowheads="1"/>
          </p:cNvPicPr>
          <p:nvPr>
            <p:ph type="body" idx="4294967295"/>
          </p:nvPr>
        </p:nvPicPr>
        <p:blipFill>
          <a:blip r:embed="rId3" cstate="print"/>
          <a:srcRect/>
          <a:stretch>
            <a:fillRect/>
          </a:stretch>
        </p:blipFill>
        <p:spPr>
          <a:xfrm>
            <a:off x="3505200" y="609600"/>
            <a:ext cx="1800225" cy="1870075"/>
          </a:xfrm>
          <a:prstGeom prst="roundRect">
            <a:avLst>
              <a:gd name="adj" fmla="val 16667"/>
            </a:avLst>
          </a:prstGeom>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292" name="Text Box 4"/>
          <p:cNvSpPr txBox="1">
            <a:spLocks noChangeArrowheads="1"/>
          </p:cNvSpPr>
          <p:nvPr/>
        </p:nvSpPr>
        <p:spPr bwMode="auto">
          <a:xfrm>
            <a:off x="914400" y="6172200"/>
            <a:ext cx="2362200" cy="404039"/>
          </a:xfrm>
          <a:prstGeom prst="foldedCorner">
            <a:avLst/>
          </a:prstGeom>
          <a:gradFill>
            <a:gsLst>
              <a:gs pos="0">
                <a:srgbClr val="FFF200"/>
              </a:gs>
              <a:gs pos="45000">
                <a:srgbClr val="FF7A00"/>
              </a:gs>
              <a:gs pos="70000">
                <a:srgbClr val="FF0300"/>
              </a:gs>
              <a:gs pos="100000">
                <a:srgbClr val="4D0808"/>
              </a:gs>
            </a:gsLst>
            <a:lin ang="5400000" scaled="0"/>
          </a:gradFill>
          <a:ln w="38100">
            <a:solidFill>
              <a:schemeClr val="bg1"/>
            </a:solidFill>
            <a:miter lim="800000"/>
            <a:headEnd/>
            <a:tailEnd/>
          </a:ln>
          <a:effectLst>
            <a:glow rad="228600">
              <a:schemeClr val="accent1">
                <a:satMod val="175000"/>
                <a:alpha val="40000"/>
              </a:schemeClr>
            </a:glow>
          </a:effectLst>
        </p:spPr>
        <p:txBody>
          <a:bodyPr>
            <a:spAutoFit/>
          </a:bodyPr>
          <a:lstStyle/>
          <a:p>
            <a:pPr eaLnBrk="1" hangingPunct="1">
              <a:spcBef>
                <a:spcPct val="50000"/>
              </a:spcBef>
              <a:defRPr/>
            </a:pPr>
            <a:r>
              <a:rPr lang="tt-RU" sz="1600" i="1" dirty="0">
                <a:latin typeface="Times New Roman" pitchFamily="18" charset="0"/>
              </a:rPr>
              <a:t>Ләйлә Мирзануровна</a:t>
            </a:r>
          </a:p>
        </p:txBody>
      </p:sp>
      <p:sp>
        <p:nvSpPr>
          <p:cNvPr id="12294" name="Text Box 6"/>
          <p:cNvSpPr txBox="1">
            <a:spLocks noChangeArrowheads="1"/>
          </p:cNvSpPr>
          <p:nvPr/>
        </p:nvSpPr>
        <p:spPr bwMode="auto">
          <a:xfrm>
            <a:off x="6553200" y="6172200"/>
            <a:ext cx="2224088" cy="404039"/>
          </a:xfrm>
          <a:prstGeom prst="foldedCorner">
            <a:avLst/>
          </a:prstGeom>
          <a:gradFill>
            <a:gsLst>
              <a:gs pos="0">
                <a:srgbClr val="FFF200"/>
              </a:gs>
              <a:gs pos="45000">
                <a:srgbClr val="FF7A00"/>
              </a:gs>
              <a:gs pos="70000">
                <a:srgbClr val="FF0300"/>
              </a:gs>
              <a:gs pos="100000">
                <a:srgbClr val="4D0808"/>
              </a:gs>
            </a:gsLst>
            <a:lin ang="5400000" scaled="0"/>
          </a:gradFill>
          <a:ln w="38100">
            <a:solidFill>
              <a:schemeClr val="bg1"/>
            </a:solidFill>
            <a:miter lim="800000"/>
            <a:headEnd/>
            <a:tailEnd/>
          </a:ln>
          <a:effectLst>
            <a:glow rad="228600">
              <a:schemeClr val="accent1">
                <a:satMod val="175000"/>
                <a:alpha val="40000"/>
              </a:schemeClr>
            </a:glow>
          </a:effectLst>
        </p:spPr>
        <p:txBody>
          <a:bodyPr>
            <a:spAutoFit/>
          </a:bodyPr>
          <a:lstStyle/>
          <a:p>
            <a:pPr eaLnBrk="1" hangingPunct="1">
              <a:spcBef>
                <a:spcPct val="50000"/>
              </a:spcBef>
              <a:defRPr/>
            </a:pPr>
            <a:r>
              <a:rPr lang="tt-RU" sz="1600" i="1" dirty="0">
                <a:latin typeface="Times New Roman" pitchFamily="18" charset="0"/>
              </a:rPr>
              <a:t>Гөлнур Мирзануровна</a:t>
            </a:r>
          </a:p>
        </p:txBody>
      </p:sp>
      <p:sp>
        <p:nvSpPr>
          <p:cNvPr id="12296" name="Text Box 8"/>
          <p:cNvSpPr txBox="1">
            <a:spLocks noChangeArrowheads="1"/>
          </p:cNvSpPr>
          <p:nvPr/>
        </p:nvSpPr>
        <p:spPr bwMode="auto">
          <a:xfrm>
            <a:off x="7010400" y="3048000"/>
            <a:ext cx="1600200" cy="697885"/>
          </a:xfrm>
          <a:prstGeom prst="foldedCorner">
            <a:avLst/>
          </a:prstGeom>
          <a:gradFill>
            <a:gsLst>
              <a:gs pos="0">
                <a:srgbClr val="FFF200"/>
              </a:gs>
              <a:gs pos="45000">
                <a:srgbClr val="FF7A00"/>
              </a:gs>
              <a:gs pos="70000">
                <a:srgbClr val="FF0300"/>
              </a:gs>
              <a:gs pos="100000">
                <a:srgbClr val="4D0808"/>
              </a:gs>
            </a:gsLst>
            <a:lin ang="5400000" scaled="0"/>
          </a:gradFill>
          <a:ln w="38100">
            <a:solidFill>
              <a:schemeClr val="bg1"/>
            </a:solidFill>
            <a:miter lim="800000"/>
            <a:headEnd/>
            <a:tailEnd/>
          </a:ln>
          <a:effectLst>
            <a:glow rad="228600">
              <a:schemeClr val="accent1">
                <a:satMod val="175000"/>
                <a:alpha val="40000"/>
              </a:schemeClr>
            </a:glow>
          </a:effectLst>
        </p:spPr>
        <p:txBody>
          <a:bodyPr>
            <a:spAutoFit/>
          </a:bodyPr>
          <a:lstStyle/>
          <a:p>
            <a:pPr algn="ctr" eaLnBrk="1" hangingPunct="1">
              <a:spcBef>
                <a:spcPct val="50000"/>
              </a:spcBef>
              <a:defRPr/>
            </a:pPr>
            <a:r>
              <a:rPr lang="tt-RU" sz="1600" i="1">
                <a:latin typeface="Times New Roman" pitchFamily="18" charset="0"/>
              </a:rPr>
              <a:t>Зөлфия Мирзануровна</a:t>
            </a:r>
          </a:p>
        </p:txBody>
      </p:sp>
      <p:sp>
        <p:nvSpPr>
          <p:cNvPr id="12299" name="Text Box 11"/>
          <p:cNvSpPr txBox="1">
            <a:spLocks noChangeArrowheads="1"/>
          </p:cNvSpPr>
          <p:nvPr/>
        </p:nvSpPr>
        <p:spPr bwMode="auto">
          <a:xfrm>
            <a:off x="0" y="2971800"/>
            <a:ext cx="2209800" cy="404039"/>
          </a:xfrm>
          <a:prstGeom prst="foldedCorner">
            <a:avLst/>
          </a:prstGeom>
          <a:gradFill>
            <a:gsLst>
              <a:gs pos="0">
                <a:srgbClr val="FFF200"/>
              </a:gs>
              <a:gs pos="45000">
                <a:srgbClr val="FF7A00"/>
              </a:gs>
              <a:gs pos="70000">
                <a:srgbClr val="FF0300"/>
              </a:gs>
              <a:gs pos="100000">
                <a:srgbClr val="4D0808"/>
              </a:gs>
            </a:gsLst>
            <a:lin ang="5400000" scaled="0"/>
          </a:gradFill>
          <a:ln w="38100">
            <a:solidFill>
              <a:schemeClr val="bg1"/>
            </a:solidFill>
            <a:miter lim="800000"/>
            <a:headEnd/>
            <a:tailEnd/>
          </a:ln>
          <a:effectLst>
            <a:glow rad="228600">
              <a:schemeClr val="accent1">
                <a:satMod val="175000"/>
                <a:alpha val="40000"/>
              </a:schemeClr>
            </a:glow>
          </a:effectLst>
        </p:spPr>
        <p:txBody>
          <a:bodyPr>
            <a:spAutoFit/>
          </a:bodyPr>
          <a:lstStyle/>
          <a:p>
            <a:pPr algn="ctr" eaLnBrk="1" hangingPunct="1">
              <a:spcBef>
                <a:spcPct val="50000"/>
              </a:spcBef>
              <a:defRPr/>
            </a:pPr>
            <a:r>
              <a:rPr lang="tt-RU" sz="1600" i="1" dirty="0">
                <a:latin typeface="Times New Roman" pitchFamily="18" charset="0"/>
              </a:rPr>
              <a:t>Марзия Мирзануровна</a:t>
            </a:r>
          </a:p>
        </p:txBody>
      </p:sp>
      <p:pic>
        <p:nvPicPr>
          <p:cNvPr id="12300" name="Picture 12" descr="44"/>
          <p:cNvPicPr>
            <a:picLocks noChangeAspect="1" noChangeArrowheads="1"/>
          </p:cNvPicPr>
          <p:nvPr/>
        </p:nvPicPr>
        <p:blipFill>
          <a:blip r:embed="rId4" cstate="print"/>
          <a:srcRect/>
          <a:stretch>
            <a:fillRect/>
          </a:stretch>
        </p:blipFill>
        <p:spPr bwMode="auto">
          <a:xfrm>
            <a:off x="7010400" y="914400"/>
            <a:ext cx="1563688" cy="22129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303" name="Picture 15" descr="1вввв"/>
          <p:cNvPicPr>
            <a:picLocks noChangeAspect="1" noChangeArrowheads="1"/>
          </p:cNvPicPr>
          <p:nvPr/>
        </p:nvPicPr>
        <p:blipFill>
          <a:blip r:embed="rId5" cstate="print"/>
          <a:srcRect/>
          <a:stretch>
            <a:fillRect/>
          </a:stretch>
        </p:blipFill>
        <p:spPr bwMode="auto">
          <a:xfrm>
            <a:off x="304800" y="914400"/>
            <a:ext cx="1524000" cy="1905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305" name="Picture 17" descr="5б"/>
          <p:cNvPicPr>
            <a:picLocks noChangeAspect="1" noChangeArrowheads="1"/>
          </p:cNvPicPr>
          <p:nvPr/>
        </p:nvPicPr>
        <p:blipFill>
          <a:blip r:embed="rId6" cstate="print"/>
          <a:srcRect/>
          <a:stretch>
            <a:fillRect/>
          </a:stretch>
        </p:blipFill>
        <p:spPr bwMode="auto">
          <a:xfrm>
            <a:off x="3505200" y="3048000"/>
            <a:ext cx="1905000" cy="1828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306" name="Text Box 18"/>
          <p:cNvSpPr txBox="1">
            <a:spLocks noChangeArrowheads="1"/>
          </p:cNvSpPr>
          <p:nvPr/>
        </p:nvSpPr>
        <p:spPr bwMode="auto">
          <a:xfrm>
            <a:off x="3505200" y="5029200"/>
            <a:ext cx="2133600" cy="271808"/>
          </a:xfrm>
          <a:prstGeom prst="foldedCorner">
            <a:avLst/>
          </a:prstGeom>
          <a:gradFill>
            <a:gsLst>
              <a:gs pos="0">
                <a:srgbClr val="FFF200"/>
              </a:gs>
              <a:gs pos="45000">
                <a:srgbClr val="FF7A00"/>
              </a:gs>
              <a:gs pos="70000">
                <a:srgbClr val="FF0300"/>
              </a:gs>
              <a:gs pos="100000">
                <a:srgbClr val="4D0808"/>
              </a:gs>
            </a:gsLst>
            <a:lin ang="5400000" scaled="0"/>
          </a:gradFill>
          <a:ln w="38100">
            <a:solidFill>
              <a:schemeClr val="bg1"/>
            </a:solidFill>
            <a:miter lim="800000"/>
            <a:headEnd/>
            <a:tailEnd/>
          </a:ln>
          <a:effectLst>
            <a:glow rad="228600">
              <a:schemeClr val="accent1">
                <a:satMod val="175000"/>
                <a:alpha val="40000"/>
              </a:schemeClr>
            </a:glow>
          </a:effectLst>
        </p:spPr>
        <p:txBody>
          <a:bodyPr>
            <a:spAutoFit/>
          </a:bodyPr>
          <a:lstStyle/>
          <a:p>
            <a:pPr algn="ctr" eaLnBrk="1" hangingPunct="1">
              <a:lnSpc>
                <a:spcPct val="55000"/>
              </a:lnSpc>
              <a:spcBef>
                <a:spcPct val="50000"/>
              </a:spcBef>
              <a:defRPr/>
            </a:pPr>
            <a:r>
              <a:rPr lang="ru-RU" sz="1600" i="1" dirty="0">
                <a:latin typeface="Times New Roman" pitchFamily="18" charset="0"/>
              </a:rPr>
              <a:t>Ринат </a:t>
            </a:r>
            <a:r>
              <a:rPr lang="tt-RU" sz="1600" i="1" dirty="0">
                <a:latin typeface="Times New Roman" pitchFamily="18" charset="0"/>
              </a:rPr>
              <a:t>Мирзанурович</a:t>
            </a:r>
          </a:p>
        </p:txBody>
      </p:sp>
      <p:sp>
        <p:nvSpPr>
          <p:cNvPr id="7180" name="Text Box 23"/>
          <p:cNvSpPr txBox="1">
            <a:spLocks noChangeArrowheads="1"/>
          </p:cNvSpPr>
          <p:nvPr/>
        </p:nvSpPr>
        <p:spPr bwMode="auto">
          <a:xfrm>
            <a:off x="914400" y="228600"/>
            <a:ext cx="7086600" cy="391646"/>
          </a:xfrm>
          <a:prstGeom prst="rect">
            <a:avLst/>
          </a:prstGeom>
          <a:gradFill>
            <a:gsLst>
              <a:gs pos="0">
                <a:srgbClr val="FFF200"/>
              </a:gs>
              <a:gs pos="45000">
                <a:srgbClr val="FF7A00"/>
              </a:gs>
              <a:gs pos="70000">
                <a:srgbClr val="FF0300"/>
              </a:gs>
              <a:gs pos="100000">
                <a:srgbClr val="4D0808"/>
              </a:gs>
            </a:gsLst>
            <a:lin ang="5400000" scaled="0"/>
          </a:gradFill>
          <a:ln>
            <a:solidFill>
              <a:schemeClr val="tx1"/>
            </a:solidFill>
          </a:ln>
          <a:effectLs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55000"/>
              </a:lnSpc>
              <a:spcBef>
                <a:spcPct val="50000"/>
              </a:spcBef>
              <a:defRPr/>
            </a:pPr>
            <a:r>
              <a:rPr lang="tt-RU" sz="3200" b="1" i="1" dirty="0" smtClean="0">
                <a:ln>
                  <a:solidFill>
                    <a:schemeClr val="tx1"/>
                  </a:solidFill>
                </a:ln>
                <a:solidFill>
                  <a:schemeClr val="bg1"/>
                </a:solidFill>
                <a:latin typeface="Times New Roman" pitchFamily="18" charset="0"/>
              </a:rPr>
              <a:t>Шәрипова Нәҗибә Шәрип кызы</a:t>
            </a:r>
          </a:p>
        </p:txBody>
      </p:sp>
      <p:sp>
        <p:nvSpPr>
          <p:cNvPr id="12325" name="Line 37"/>
          <p:cNvSpPr>
            <a:spLocks noChangeShapeType="1"/>
          </p:cNvSpPr>
          <p:nvPr/>
        </p:nvSpPr>
        <p:spPr bwMode="auto">
          <a:xfrm flipH="1">
            <a:off x="1905000" y="990600"/>
            <a:ext cx="1447800" cy="381000"/>
          </a:xfrm>
          <a:prstGeom prst="line">
            <a:avLst/>
          </a:prstGeom>
          <a:noFill/>
          <a:ln w="25400">
            <a:solidFill>
              <a:schemeClr val="tx2"/>
            </a:solidFill>
            <a:round/>
            <a:headEnd/>
            <a:tailEnd type="stealth" w="lg" len="lg"/>
          </a:ln>
          <a:extLst>
            <a:ext uri="{909E8E84-426E-40DD-AFC4-6F175D3DCCD1}">
              <a14:hiddenFill xmlns:a14="http://schemas.microsoft.com/office/drawing/2010/main">
                <a:noFill/>
              </a14:hiddenFill>
            </a:ext>
          </a:extLst>
        </p:spPr>
        <p:txBody>
          <a:bodyPr/>
          <a:lstStyle/>
          <a:p>
            <a:endParaRPr lang="ru-RU"/>
          </a:p>
        </p:txBody>
      </p:sp>
      <p:sp>
        <p:nvSpPr>
          <p:cNvPr id="12328" name="Line 40"/>
          <p:cNvSpPr>
            <a:spLocks noChangeShapeType="1"/>
          </p:cNvSpPr>
          <p:nvPr/>
        </p:nvSpPr>
        <p:spPr bwMode="auto">
          <a:xfrm>
            <a:off x="4495800" y="2590800"/>
            <a:ext cx="0" cy="457200"/>
          </a:xfrm>
          <a:prstGeom prst="line">
            <a:avLst/>
          </a:prstGeom>
          <a:noFill/>
          <a:ln w="25400">
            <a:solidFill>
              <a:schemeClr val="tx2"/>
            </a:solidFill>
            <a:round/>
            <a:headEnd/>
            <a:tailEnd type="stealth" w="lg" len="lg"/>
          </a:ln>
          <a:extLst>
            <a:ext uri="{909E8E84-426E-40DD-AFC4-6F175D3DCCD1}">
              <a14:hiddenFill xmlns:a14="http://schemas.microsoft.com/office/drawing/2010/main">
                <a:noFill/>
              </a14:hiddenFill>
            </a:ext>
          </a:extLst>
        </p:spPr>
        <p:txBody>
          <a:bodyPr/>
          <a:lstStyle/>
          <a:p>
            <a:endParaRPr lang="ru-RU"/>
          </a:p>
        </p:txBody>
      </p:sp>
      <p:sp>
        <p:nvSpPr>
          <p:cNvPr id="12331" name="Line 43"/>
          <p:cNvSpPr>
            <a:spLocks noChangeShapeType="1"/>
          </p:cNvSpPr>
          <p:nvPr/>
        </p:nvSpPr>
        <p:spPr bwMode="auto">
          <a:xfrm>
            <a:off x="5562600" y="990600"/>
            <a:ext cx="1447800" cy="304800"/>
          </a:xfrm>
          <a:prstGeom prst="line">
            <a:avLst/>
          </a:prstGeom>
          <a:noFill/>
          <a:ln w="25400">
            <a:solidFill>
              <a:schemeClr val="tx2"/>
            </a:solidFill>
            <a:round/>
            <a:headEnd/>
            <a:tailEnd type="stealth" w="lg" len="lg"/>
          </a:ln>
          <a:extLst>
            <a:ext uri="{909E8E84-426E-40DD-AFC4-6F175D3DCCD1}">
              <a14:hiddenFill xmlns:a14="http://schemas.microsoft.com/office/drawing/2010/main">
                <a:noFill/>
              </a14:hiddenFill>
            </a:ext>
          </a:extLst>
        </p:spPr>
        <p:txBody>
          <a:bodyPr/>
          <a:lstStyle/>
          <a:p>
            <a:endParaRPr lang="ru-RU"/>
          </a:p>
        </p:txBody>
      </p:sp>
      <p:sp>
        <p:nvSpPr>
          <p:cNvPr id="12332" name="Line 44"/>
          <p:cNvSpPr>
            <a:spLocks noChangeShapeType="1"/>
          </p:cNvSpPr>
          <p:nvPr/>
        </p:nvSpPr>
        <p:spPr bwMode="auto">
          <a:xfrm>
            <a:off x="5562600" y="2362200"/>
            <a:ext cx="1066800" cy="1524000"/>
          </a:xfrm>
          <a:prstGeom prst="line">
            <a:avLst/>
          </a:prstGeom>
          <a:noFill/>
          <a:ln w="25400">
            <a:solidFill>
              <a:schemeClr val="tx2"/>
            </a:solidFill>
            <a:round/>
            <a:headEnd/>
            <a:tailEnd type="stealth" w="lg" len="lg"/>
          </a:ln>
          <a:extLst>
            <a:ext uri="{909E8E84-426E-40DD-AFC4-6F175D3DCCD1}">
              <a14:hiddenFill xmlns:a14="http://schemas.microsoft.com/office/drawing/2010/main">
                <a:noFill/>
              </a14:hiddenFill>
            </a:ext>
          </a:extLst>
        </p:spPr>
        <p:txBody>
          <a:bodyPr/>
          <a:lstStyle/>
          <a:p>
            <a:endParaRPr lang="ru-RU"/>
          </a:p>
        </p:txBody>
      </p:sp>
      <p:sp>
        <p:nvSpPr>
          <p:cNvPr id="12333" name="Line 45"/>
          <p:cNvSpPr>
            <a:spLocks noChangeShapeType="1"/>
          </p:cNvSpPr>
          <p:nvPr/>
        </p:nvSpPr>
        <p:spPr bwMode="auto">
          <a:xfrm flipH="1">
            <a:off x="2286000" y="2438400"/>
            <a:ext cx="1066800" cy="1371600"/>
          </a:xfrm>
          <a:prstGeom prst="line">
            <a:avLst/>
          </a:prstGeom>
          <a:noFill/>
          <a:ln w="25400">
            <a:solidFill>
              <a:schemeClr val="tx2"/>
            </a:solidFill>
            <a:round/>
            <a:headEnd/>
            <a:tailEnd type="stealth" w="lg" len="lg"/>
          </a:ln>
          <a:extLst>
            <a:ext uri="{909E8E84-426E-40DD-AFC4-6F175D3DCCD1}">
              <a14:hiddenFill xmlns:a14="http://schemas.microsoft.com/office/drawing/2010/main">
                <a:noFill/>
              </a14:hiddenFill>
            </a:ext>
          </a:extLst>
        </p:spPr>
        <p:txBody>
          <a:bodyPr/>
          <a:lstStyle/>
          <a:p>
            <a:endParaRPr lang="ru-RU"/>
          </a:p>
        </p:txBody>
      </p:sp>
      <p:pic>
        <p:nvPicPr>
          <p:cNvPr id="12334" name="Picture 46" descr="ттт 028"/>
          <p:cNvPicPr>
            <a:picLocks noChangeAspect="1" noChangeArrowheads="1"/>
          </p:cNvPicPr>
          <p:nvPr/>
        </p:nvPicPr>
        <p:blipFill>
          <a:blip r:embed="rId7" cstate="print"/>
          <a:srcRect/>
          <a:stretch>
            <a:fillRect/>
          </a:stretch>
        </p:blipFill>
        <p:spPr bwMode="auto">
          <a:xfrm>
            <a:off x="6629400" y="3962400"/>
            <a:ext cx="1752600" cy="2057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337" name="Picture 49" descr="3241"/>
          <p:cNvPicPr>
            <a:picLocks noChangeAspect="1" noChangeArrowheads="1"/>
          </p:cNvPicPr>
          <p:nvPr/>
        </p:nvPicPr>
        <p:blipFill>
          <a:blip r:embed="rId8" cstate="print"/>
          <a:srcRect/>
          <a:stretch>
            <a:fillRect/>
          </a:stretch>
        </p:blipFill>
        <p:spPr bwMode="auto">
          <a:xfrm>
            <a:off x="609600" y="4038600"/>
            <a:ext cx="2286000" cy="19970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354414417"/>
      </p:ext>
    </p:extLst>
  </p:cSld>
  <p:clrMapOvr>
    <a:masterClrMapping/>
  </p:clrMapOvr>
  <p:transition spd="slow" advClick="0" advTm="10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7180"/>
                                        </p:tgtEl>
                                        <p:attrNameLst>
                                          <p:attrName>style.visibility</p:attrName>
                                        </p:attrNameLst>
                                      </p:cBhvr>
                                      <p:to>
                                        <p:strVal val="visible"/>
                                      </p:to>
                                    </p:set>
                                    <p:animEffect transition="in" filter="barn(inVertical)">
                                      <p:cBhvr>
                                        <p:cTn id="7" dur="500"/>
                                        <p:tgtEl>
                                          <p:spTgt spid="718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nodeType="clickEffect">
                                  <p:stCondLst>
                                    <p:cond delay="0"/>
                                  </p:stCondLst>
                                  <p:childTnLst>
                                    <p:set>
                                      <p:cBhvr>
                                        <p:cTn id="11" dur="1" fill="hold">
                                          <p:stCondLst>
                                            <p:cond delay="0"/>
                                          </p:stCondLst>
                                        </p:cTn>
                                        <p:tgtEl>
                                          <p:spTgt spid="12290"/>
                                        </p:tgtEl>
                                        <p:attrNameLst>
                                          <p:attrName>style.visibility</p:attrName>
                                        </p:attrNameLst>
                                      </p:cBhvr>
                                      <p:to>
                                        <p:strVal val="visible"/>
                                      </p:to>
                                    </p:set>
                                    <p:animEffect transition="in" filter="fade">
                                      <p:cBhvr>
                                        <p:cTn id="12" dur="1000"/>
                                        <p:tgtEl>
                                          <p:spTgt spid="12290"/>
                                        </p:tgtEl>
                                      </p:cBhvr>
                                    </p:animEffect>
                                    <p:anim calcmode="lin" valueType="num">
                                      <p:cBhvr>
                                        <p:cTn id="13" dur="1000" fill="hold"/>
                                        <p:tgtEl>
                                          <p:spTgt spid="12290"/>
                                        </p:tgtEl>
                                        <p:attrNameLst>
                                          <p:attrName>ppt_x</p:attrName>
                                        </p:attrNameLst>
                                      </p:cBhvr>
                                      <p:tavLst>
                                        <p:tav tm="0">
                                          <p:val>
                                            <p:strVal val="#ppt_x"/>
                                          </p:val>
                                        </p:tav>
                                        <p:tav tm="100000">
                                          <p:val>
                                            <p:strVal val="#ppt_x"/>
                                          </p:val>
                                        </p:tav>
                                      </p:tavLst>
                                    </p:anim>
                                    <p:anim calcmode="lin" valueType="num">
                                      <p:cBhvr>
                                        <p:cTn id="14" dur="1000" fill="hold"/>
                                        <p:tgtEl>
                                          <p:spTgt spid="12290"/>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6" presetClass="entr" presetSubtype="21" fill="hold" nodeType="clickEffect">
                                  <p:stCondLst>
                                    <p:cond delay="0"/>
                                  </p:stCondLst>
                                  <p:childTnLst>
                                    <p:set>
                                      <p:cBhvr>
                                        <p:cTn id="18" dur="1" fill="hold">
                                          <p:stCondLst>
                                            <p:cond delay="0"/>
                                          </p:stCondLst>
                                        </p:cTn>
                                        <p:tgtEl>
                                          <p:spTgt spid="12328"/>
                                        </p:tgtEl>
                                        <p:attrNameLst>
                                          <p:attrName>style.visibility</p:attrName>
                                        </p:attrNameLst>
                                      </p:cBhvr>
                                      <p:to>
                                        <p:strVal val="visible"/>
                                      </p:to>
                                    </p:set>
                                    <p:animEffect transition="in" filter="barn(inVertical)">
                                      <p:cBhvr>
                                        <p:cTn id="19" dur="500"/>
                                        <p:tgtEl>
                                          <p:spTgt spid="12328"/>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6" presetClass="entr" presetSubtype="21" fill="hold" nodeType="clickEffect">
                                  <p:stCondLst>
                                    <p:cond delay="0"/>
                                  </p:stCondLst>
                                  <p:childTnLst>
                                    <p:set>
                                      <p:cBhvr>
                                        <p:cTn id="23" dur="1" fill="hold">
                                          <p:stCondLst>
                                            <p:cond delay="0"/>
                                          </p:stCondLst>
                                        </p:cTn>
                                        <p:tgtEl>
                                          <p:spTgt spid="12305"/>
                                        </p:tgtEl>
                                        <p:attrNameLst>
                                          <p:attrName>style.visibility</p:attrName>
                                        </p:attrNameLst>
                                      </p:cBhvr>
                                      <p:to>
                                        <p:strVal val="visible"/>
                                      </p:to>
                                    </p:set>
                                    <p:animEffect transition="in" filter="barn(inVertical)">
                                      <p:cBhvr>
                                        <p:cTn id="24" dur="500"/>
                                        <p:tgtEl>
                                          <p:spTgt spid="12305"/>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6" presetClass="entr" presetSubtype="21" fill="hold" nodeType="clickEffect">
                                  <p:stCondLst>
                                    <p:cond delay="0"/>
                                  </p:stCondLst>
                                  <p:childTnLst>
                                    <p:set>
                                      <p:cBhvr>
                                        <p:cTn id="28" dur="1" fill="hold">
                                          <p:stCondLst>
                                            <p:cond delay="0"/>
                                          </p:stCondLst>
                                        </p:cTn>
                                        <p:tgtEl>
                                          <p:spTgt spid="12306"/>
                                        </p:tgtEl>
                                        <p:attrNameLst>
                                          <p:attrName>style.visibility</p:attrName>
                                        </p:attrNameLst>
                                      </p:cBhvr>
                                      <p:to>
                                        <p:strVal val="visible"/>
                                      </p:to>
                                    </p:set>
                                    <p:animEffect transition="in" filter="barn(inVertical)">
                                      <p:cBhvr>
                                        <p:cTn id="29" dur="500"/>
                                        <p:tgtEl>
                                          <p:spTgt spid="12306"/>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6" presetClass="entr" presetSubtype="21" fill="hold" nodeType="clickEffect">
                                  <p:stCondLst>
                                    <p:cond delay="0"/>
                                  </p:stCondLst>
                                  <p:childTnLst>
                                    <p:set>
                                      <p:cBhvr>
                                        <p:cTn id="33" dur="1" fill="hold">
                                          <p:stCondLst>
                                            <p:cond delay="0"/>
                                          </p:stCondLst>
                                        </p:cTn>
                                        <p:tgtEl>
                                          <p:spTgt spid="12325"/>
                                        </p:tgtEl>
                                        <p:attrNameLst>
                                          <p:attrName>style.visibility</p:attrName>
                                        </p:attrNameLst>
                                      </p:cBhvr>
                                      <p:to>
                                        <p:strVal val="visible"/>
                                      </p:to>
                                    </p:set>
                                    <p:animEffect transition="in" filter="barn(inVertical)">
                                      <p:cBhvr>
                                        <p:cTn id="34" dur="500"/>
                                        <p:tgtEl>
                                          <p:spTgt spid="12325"/>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6" presetClass="entr" presetSubtype="21" fill="hold" nodeType="clickEffect">
                                  <p:stCondLst>
                                    <p:cond delay="0"/>
                                  </p:stCondLst>
                                  <p:childTnLst>
                                    <p:set>
                                      <p:cBhvr>
                                        <p:cTn id="38" dur="1" fill="hold">
                                          <p:stCondLst>
                                            <p:cond delay="0"/>
                                          </p:stCondLst>
                                        </p:cTn>
                                        <p:tgtEl>
                                          <p:spTgt spid="12303"/>
                                        </p:tgtEl>
                                        <p:attrNameLst>
                                          <p:attrName>style.visibility</p:attrName>
                                        </p:attrNameLst>
                                      </p:cBhvr>
                                      <p:to>
                                        <p:strVal val="visible"/>
                                      </p:to>
                                    </p:set>
                                    <p:animEffect transition="in" filter="barn(inVertical)">
                                      <p:cBhvr>
                                        <p:cTn id="39" dur="500"/>
                                        <p:tgtEl>
                                          <p:spTgt spid="12303"/>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6" presetClass="entr" presetSubtype="21" fill="hold" nodeType="clickEffect">
                                  <p:stCondLst>
                                    <p:cond delay="0"/>
                                  </p:stCondLst>
                                  <p:childTnLst>
                                    <p:set>
                                      <p:cBhvr>
                                        <p:cTn id="43" dur="1" fill="hold">
                                          <p:stCondLst>
                                            <p:cond delay="0"/>
                                          </p:stCondLst>
                                        </p:cTn>
                                        <p:tgtEl>
                                          <p:spTgt spid="12299"/>
                                        </p:tgtEl>
                                        <p:attrNameLst>
                                          <p:attrName>style.visibility</p:attrName>
                                        </p:attrNameLst>
                                      </p:cBhvr>
                                      <p:to>
                                        <p:strVal val="visible"/>
                                      </p:to>
                                    </p:set>
                                    <p:animEffect transition="in" filter="barn(inVertical)">
                                      <p:cBhvr>
                                        <p:cTn id="44" dur="500"/>
                                        <p:tgtEl>
                                          <p:spTgt spid="12299"/>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6" presetClass="entr" presetSubtype="21" fill="hold" nodeType="clickEffect">
                                  <p:stCondLst>
                                    <p:cond delay="0"/>
                                  </p:stCondLst>
                                  <p:childTnLst>
                                    <p:set>
                                      <p:cBhvr>
                                        <p:cTn id="48" dur="1" fill="hold">
                                          <p:stCondLst>
                                            <p:cond delay="0"/>
                                          </p:stCondLst>
                                        </p:cTn>
                                        <p:tgtEl>
                                          <p:spTgt spid="12331"/>
                                        </p:tgtEl>
                                        <p:attrNameLst>
                                          <p:attrName>style.visibility</p:attrName>
                                        </p:attrNameLst>
                                      </p:cBhvr>
                                      <p:to>
                                        <p:strVal val="visible"/>
                                      </p:to>
                                    </p:set>
                                    <p:animEffect transition="in" filter="barn(inVertical)">
                                      <p:cBhvr>
                                        <p:cTn id="49" dur="500"/>
                                        <p:tgtEl>
                                          <p:spTgt spid="12331"/>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16" presetClass="entr" presetSubtype="21" fill="hold" nodeType="clickEffect">
                                  <p:stCondLst>
                                    <p:cond delay="0"/>
                                  </p:stCondLst>
                                  <p:childTnLst>
                                    <p:set>
                                      <p:cBhvr>
                                        <p:cTn id="53" dur="1" fill="hold">
                                          <p:stCondLst>
                                            <p:cond delay="0"/>
                                          </p:stCondLst>
                                        </p:cTn>
                                        <p:tgtEl>
                                          <p:spTgt spid="12300"/>
                                        </p:tgtEl>
                                        <p:attrNameLst>
                                          <p:attrName>style.visibility</p:attrName>
                                        </p:attrNameLst>
                                      </p:cBhvr>
                                      <p:to>
                                        <p:strVal val="visible"/>
                                      </p:to>
                                    </p:set>
                                    <p:animEffect transition="in" filter="barn(inVertical)">
                                      <p:cBhvr>
                                        <p:cTn id="54" dur="500"/>
                                        <p:tgtEl>
                                          <p:spTgt spid="12300"/>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16" presetClass="entr" presetSubtype="21" fill="hold" nodeType="clickEffect">
                                  <p:stCondLst>
                                    <p:cond delay="0"/>
                                  </p:stCondLst>
                                  <p:childTnLst>
                                    <p:set>
                                      <p:cBhvr>
                                        <p:cTn id="58" dur="1" fill="hold">
                                          <p:stCondLst>
                                            <p:cond delay="0"/>
                                          </p:stCondLst>
                                        </p:cTn>
                                        <p:tgtEl>
                                          <p:spTgt spid="12296"/>
                                        </p:tgtEl>
                                        <p:attrNameLst>
                                          <p:attrName>style.visibility</p:attrName>
                                        </p:attrNameLst>
                                      </p:cBhvr>
                                      <p:to>
                                        <p:strVal val="visible"/>
                                      </p:to>
                                    </p:set>
                                    <p:animEffect transition="in" filter="barn(inVertical)">
                                      <p:cBhvr>
                                        <p:cTn id="59" dur="500"/>
                                        <p:tgtEl>
                                          <p:spTgt spid="12296"/>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16" presetClass="entr" presetSubtype="21" fill="hold" nodeType="clickEffect">
                                  <p:stCondLst>
                                    <p:cond delay="0"/>
                                  </p:stCondLst>
                                  <p:childTnLst>
                                    <p:set>
                                      <p:cBhvr>
                                        <p:cTn id="63" dur="1" fill="hold">
                                          <p:stCondLst>
                                            <p:cond delay="0"/>
                                          </p:stCondLst>
                                        </p:cTn>
                                        <p:tgtEl>
                                          <p:spTgt spid="12333"/>
                                        </p:tgtEl>
                                        <p:attrNameLst>
                                          <p:attrName>style.visibility</p:attrName>
                                        </p:attrNameLst>
                                      </p:cBhvr>
                                      <p:to>
                                        <p:strVal val="visible"/>
                                      </p:to>
                                    </p:set>
                                    <p:animEffect transition="in" filter="barn(inVertical)">
                                      <p:cBhvr>
                                        <p:cTn id="64" dur="500"/>
                                        <p:tgtEl>
                                          <p:spTgt spid="12333"/>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16" presetClass="entr" presetSubtype="21" fill="hold" nodeType="clickEffect">
                                  <p:stCondLst>
                                    <p:cond delay="0"/>
                                  </p:stCondLst>
                                  <p:childTnLst>
                                    <p:set>
                                      <p:cBhvr>
                                        <p:cTn id="68" dur="1" fill="hold">
                                          <p:stCondLst>
                                            <p:cond delay="0"/>
                                          </p:stCondLst>
                                        </p:cTn>
                                        <p:tgtEl>
                                          <p:spTgt spid="12337"/>
                                        </p:tgtEl>
                                        <p:attrNameLst>
                                          <p:attrName>style.visibility</p:attrName>
                                        </p:attrNameLst>
                                      </p:cBhvr>
                                      <p:to>
                                        <p:strVal val="visible"/>
                                      </p:to>
                                    </p:set>
                                    <p:animEffect transition="in" filter="barn(inVertical)">
                                      <p:cBhvr>
                                        <p:cTn id="69" dur="500"/>
                                        <p:tgtEl>
                                          <p:spTgt spid="12337"/>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16" presetClass="entr" presetSubtype="21" fill="hold" nodeType="clickEffect">
                                  <p:stCondLst>
                                    <p:cond delay="0"/>
                                  </p:stCondLst>
                                  <p:childTnLst>
                                    <p:set>
                                      <p:cBhvr>
                                        <p:cTn id="73" dur="1" fill="hold">
                                          <p:stCondLst>
                                            <p:cond delay="0"/>
                                          </p:stCondLst>
                                        </p:cTn>
                                        <p:tgtEl>
                                          <p:spTgt spid="12292"/>
                                        </p:tgtEl>
                                        <p:attrNameLst>
                                          <p:attrName>style.visibility</p:attrName>
                                        </p:attrNameLst>
                                      </p:cBhvr>
                                      <p:to>
                                        <p:strVal val="visible"/>
                                      </p:to>
                                    </p:set>
                                    <p:animEffect transition="in" filter="barn(inVertical)">
                                      <p:cBhvr>
                                        <p:cTn id="74" dur="500"/>
                                        <p:tgtEl>
                                          <p:spTgt spid="12292"/>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16" presetClass="entr" presetSubtype="21" fill="hold" nodeType="clickEffect">
                                  <p:stCondLst>
                                    <p:cond delay="0"/>
                                  </p:stCondLst>
                                  <p:childTnLst>
                                    <p:set>
                                      <p:cBhvr>
                                        <p:cTn id="78" dur="1" fill="hold">
                                          <p:stCondLst>
                                            <p:cond delay="0"/>
                                          </p:stCondLst>
                                        </p:cTn>
                                        <p:tgtEl>
                                          <p:spTgt spid="12332"/>
                                        </p:tgtEl>
                                        <p:attrNameLst>
                                          <p:attrName>style.visibility</p:attrName>
                                        </p:attrNameLst>
                                      </p:cBhvr>
                                      <p:to>
                                        <p:strVal val="visible"/>
                                      </p:to>
                                    </p:set>
                                    <p:animEffect transition="in" filter="barn(inVertical)">
                                      <p:cBhvr>
                                        <p:cTn id="79" dur="500"/>
                                        <p:tgtEl>
                                          <p:spTgt spid="12332"/>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16" presetClass="entr" presetSubtype="21" fill="hold" nodeType="clickEffect">
                                  <p:stCondLst>
                                    <p:cond delay="0"/>
                                  </p:stCondLst>
                                  <p:childTnLst>
                                    <p:set>
                                      <p:cBhvr>
                                        <p:cTn id="83" dur="1" fill="hold">
                                          <p:stCondLst>
                                            <p:cond delay="0"/>
                                          </p:stCondLst>
                                        </p:cTn>
                                        <p:tgtEl>
                                          <p:spTgt spid="12334"/>
                                        </p:tgtEl>
                                        <p:attrNameLst>
                                          <p:attrName>style.visibility</p:attrName>
                                        </p:attrNameLst>
                                      </p:cBhvr>
                                      <p:to>
                                        <p:strVal val="visible"/>
                                      </p:to>
                                    </p:set>
                                    <p:animEffect transition="in" filter="barn(inVertical)">
                                      <p:cBhvr>
                                        <p:cTn id="84" dur="500"/>
                                        <p:tgtEl>
                                          <p:spTgt spid="12334"/>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16" presetClass="entr" presetSubtype="21" fill="hold" nodeType="clickEffect">
                                  <p:stCondLst>
                                    <p:cond delay="0"/>
                                  </p:stCondLst>
                                  <p:childTnLst>
                                    <p:set>
                                      <p:cBhvr>
                                        <p:cTn id="88" dur="1" fill="hold">
                                          <p:stCondLst>
                                            <p:cond delay="0"/>
                                          </p:stCondLst>
                                        </p:cTn>
                                        <p:tgtEl>
                                          <p:spTgt spid="12294"/>
                                        </p:tgtEl>
                                        <p:attrNameLst>
                                          <p:attrName>style.visibility</p:attrName>
                                        </p:attrNameLst>
                                      </p:cBhvr>
                                      <p:to>
                                        <p:strVal val="visible"/>
                                      </p:to>
                                    </p:set>
                                    <p:animEffect transition="in" filter="barn(inVertical)">
                                      <p:cBhvr>
                                        <p:cTn id="89" dur="500"/>
                                        <p:tgtEl>
                                          <p:spTgt spid="122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2530" name="Picture 10" descr="kartinki-dlya-fona-prezentaci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5" descr="ттт 02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762000"/>
            <a:ext cx="3352800"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5" name="Picture 9" descr="ттт 02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4800" y="914400"/>
            <a:ext cx="4191000" cy="363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7" name="Text Box 11"/>
          <p:cNvSpPr txBox="1">
            <a:spLocks noChangeArrowheads="1"/>
          </p:cNvSpPr>
          <p:nvPr/>
        </p:nvSpPr>
        <p:spPr bwMode="auto">
          <a:xfrm>
            <a:off x="685800" y="4724400"/>
            <a:ext cx="76200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tt-RU" altLang="ru-RU" sz="2400" dirty="0">
                <a:solidFill>
                  <a:srgbClr val="002060"/>
                </a:solidFill>
              </a:rPr>
              <a:t>Хәбибуллиннарның укытучы династиясе турында Татарстан Республикасы Мәгариф һәм фән министрлыгы тарафыннан чыгарылган китапта да урын бирелгән.</a:t>
            </a:r>
            <a:endParaRPr lang="ru-RU" altLang="ru-RU" sz="2400" dirty="0">
              <a:solidFill>
                <a:srgbClr val="002060"/>
              </a:solidFill>
            </a:endParaRPr>
          </a:p>
        </p:txBody>
      </p:sp>
      <p:grpSp>
        <p:nvGrpSpPr>
          <p:cNvPr id="22534" name="Group 7"/>
          <p:cNvGrpSpPr>
            <a:grpSpLocks/>
          </p:cNvGrpSpPr>
          <p:nvPr/>
        </p:nvGrpSpPr>
        <p:grpSpPr bwMode="auto">
          <a:xfrm>
            <a:off x="-228600" y="0"/>
            <a:ext cx="9601200" cy="7010400"/>
            <a:chOff x="317" y="1344"/>
            <a:chExt cx="2287" cy="1596"/>
          </a:xfrm>
        </p:grpSpPr>
        <p:pic>
          <p:nvPicPr>
            <p:cNvPr id="22535" name="Picture 8" descr="Копия (3) 4e91d861075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6" y="1346"/>
              <a:ext cx="2268"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9" descr="4e91d861075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6" y="1344"/>
              <a:ext cx="142" cy="1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7" name="Picture 10" descr="Копия 4e91d861075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7" y="2798"/>
              <a:ext cx="2268" cy="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8" name="Picture 11" descr="Копия (2) 4e91d861075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48" y="1344"/>
              <a:ext cx="138" cy="1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832095768"/>
      </p:ext>
    </p:extLst>
  </p:cSld>
  <p:clrMapOvr>
    <a:masterClrMapping/>
  </p:clrMapOvr>
  <p:transition spd="slow" advClick="0" advTm="10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4101"/>
                                        </p:tgtEl>
                                        <p:attrNameLst>
                                          <p:attrName>style.visibility</p:attrName>
                                        </p:attrNameLst>
                                      </p:cBhvr>
                                      <p:to>
                                        <p:strVal val="visible"/>
                                      </p:to>
                                    </p:set>
                                    <p:animEffect transition="in" filter="barn(inVertical)">
                                      <p:cBhvr>
                                        <p:cTn id="7" dur="500"/>
                                        <p:tgtEl>
                                          <p:spTgt spid="4101"/>
                                        </p:tgtEl>
                                      </p:cBhvr>
                                    </p:animEffect>
                                  </p:childTnLst>
                                </p:cTn>
                              </p:par>
                              <p:par>
                                <p:cTn id="8" presetID="16" presetClass="entr" presetSubtype="21" fill="hold" nodeType="withEffect">
                                  <p:stCondLst>
                                    <p:cond delay="0"/>
                                  </p:stCondLst>
                                  <p:childTnLst>
                                    <p:set>
                                      <p:cBhvr>
                                        <p:cTn id="9" dur="1" fill="hold">
                                          <p:stCondLst>
                                            <p:cond delay="0"/>
                                          </p:stCondLst>
                                        </p:cTn>
                                        <p:tgtEl>
                                          <p:spTgt spid="4105"/>
                                        </p:tgtEl>
                                        <p:attrNameLst>
                                          <p:attrName>style.visibility</p:attrName>
                                        </p:attrNameLst>
                                      </p:cBhvr>
                                      <p:to>
                                        <p:strVal val="visible"/>
                                      </p:to>
                                    </p:set>
                                    <p:animEffect transition="in" filter="barn(inVertical)">
                                      <p:cBhvr>
                                        <p:cTn id="10" dur="500"/>
                                        <p:tgtEl>
                                          <p:spTgt spid="410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107"/>
                                        </p:tgtEl>
                                        <p:attrNameLst>
                                          <p:attrName>style.visibility</p:attrName>
                                        </p:attrNameLst>
                                      </p:cBhvr>
                                      <p:to>
                                        <p:strVal val="visible"/>
                                      </p:to>
                                    </p:set>
                                    <p:animEffect transition="in" filter="barn(inVertical)">
                                      <p:cBhvr>
                                        <p:cTn id="13" dur="500"/>
                                        <p:tgtEl>
                                          <p:spTgt spid="4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descr="kartinki-dlya-fona-prezentaci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Picture 5" descr="ттт 0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34000" y="3352800"/>
            <a:ext cx="3810000" cy="275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Picture 7" descr="ттт 00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00600" y="609600"/>
            <a:ext cx="38862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8" descr="ттт 00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276600"/>
            <a:ext cx="4114800" cy="276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10" descr="Копия ттт 00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457200"/>
            <a:ext cx="4267200" cy="248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9" name="Picture 9" descr="Копия (2) ттт 00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24200" y="1600200"/>
            <a:ext cx="3028950" cy="184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0" name="Text Box 11"/>
          <p:cNvSpPr txBox="1">
            <a:spLocks noChangeArrowheads="1"/>
          </p:cNvSpPr>
          <p:nvPr/>
        </p:nvSpPr>
        <p:spPr bwMode="auto">
          <a:xfrm>
            <a:off x="685800" y="2895600"/>
            <a:ext cx="22939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tt-RU" altLang="ru-RU" sz="1800"/>
              <a:t>1962 ел. Тат. Бүләр</a:t>
            </a:r>
            <a:endParaRPr lang="ru-RU" altLang="ru-RU" sz="1800"/>
          </a:p>
        </p:txBody>
      </p:sp>
      <p:sp>
        <p:nvSpPr>
          <p:cNvPr id="23561" name="Text Box 12"/>
          <p:cNvSpPr txBox="1">
            <a:spLocks noChangeArrowheads="1"/>
          </p:cNvSpPr>
          <p:nvPr/>
        </p:nvSpPr>
        <p:spPr bwMode="auto">
          <a:xfrm>
            <a:off x="6248400" y="2971800"/>
            <a:ext cx="223043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tt-RU" altLang="ru-RU" sz="1800"/>
              <a:t>1976 ел.Тат. Бүләр</a:t>
            </a:r>
            <a:endParaRPr lang="ru-RU" altLang="ru-RU" sz="1800"/>
          </a:p>
          <a:p>
            <a:pPr eaLnBrk="1" hangingPunct="1">
              <a:spcBef>
                <a:spcPct val="0"/>
              </a:spcBef>
              <a:buFontTx/>
              <a:buNone/>
            </a:pPr>
            <a:r>
              <a:rPr lang="tt-RU" altLang="ru-RU" sz="1800"/>
              <a:t>.</a:t>
            </a:r>
            <a:endParaRPr lang="ru-RU" altLang="ru-RU" sz="1800"/>
          </a:p>
        </p:txBody>
      </p:sp>
      <p:sp>
        <p:nvSpPr>
          <p:cNvPr id="23562" name="Text Box 13"/>
          <p:cNvSpPr txBox="1">
            <a:spLocks noChangeArrowheads="1"/>
          </p:cNvSpPr>
          <p:nvPr/>
        </p:nvSpPr>
        <p:spPr bwMode="auto">
          <a:xfrm>
            <a:off x="1066800" y="6019800"/>
            <a:ext cx="229393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tt-RU" altLang="ru-RU" sz="1800"/>
              <a:t>1973 ел. Тат. Бүләр</a:t>
            </a:r>
            <a:endParaRPr lang="ru-RU" altLang="ru-RU" sz="1800"/>
          </a:p>
          <a:p>
            <a:pPr eaLnBrk="1" hangingPunct="1">
              <a:spcBef>
                <a:spcPct val="0"/>
              </a:spcBef>
              <a:buFontTx/>
              <a:buNone/>
            </a:pPr>
            <a:r>
              <a:rPr lang="tt-RU" altLang="ru-RU" sz="1800"/>
              <a:t> </a:t>
            </a:r>
            <a:endParaRPr lang="ru-RU" altLang="ru-RU" sz="1800"/>
          </a:p>
        </p:txBody>
      </p:sp>
      <p:sp>
        <p:nvSpPr>
          <p:cNvPr id="23563" name="Text Box 14"/>
          <p:cNvSpPr txBox="1">
            <a:spLocks noChangeArrowheads="1"/>
          </p:cNvSpPr>
          <p:nvPr/>
        </p:nvSpPr>
        <p:spPr bwMode="auto">
          <a:xfrm>
            <a:off x="6324600" y="6096000"/>
            <a:ext cx="21431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tt-RU" altLang="ru-RU" sz="1800"/>
              <a:t>1958 ел. Минзәлә.</a:t>
            </a:r>
            <a:endParaRPr lang="ru-RU" altLang="ru-RU" sz="1800"/>
          </a:p>
        </p:txBody>
      </p:sp>
      <p:sp>
        <p:nvSpPr>
          <p:cNvPr id="23564" name="Text Box 15"/>
          <p:cNvSpPr txBox="1">
            <a:spLocks noChangeArrowheads="1"/>
          </p:cNvSpPr>
          <p:nvPr/>
        </p:nvSpPr>
        <p:spPr bwMode="auto">
          <a:xfrm>
            <a:off x="4175125" y="3465513"/>
            <a:ext cx="10795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tt-RU" altLang="ru-RU" sz="1800"/>
              <a:t>1953 ел.</a:t>
            </a:r>
          </a:p>
          <a:p>
            <a:pPr algn="ctr" eaLnBrk="1" hangingPunct="1">
              <a:spcBef>
                <a:spcPct val="0"/>
              </a:spcBef>
              <a:buFontTx/>
              <a:buNone/>
            </a:pPr>
            <a:r>
              <a:rPr lang="tt-RU" altLang="ru-RU" sz="1800"/>
              <a:t>Әг</a:t>
            </a:r>
            <a:r>
              <a:rPr lang="ru-RU" altLang="ru-RU" sz="1800"/>
              <a:t>ъ</a:t>
            </a:r>
            <a:r>
              <a:rPr lang="tt-RU" altLang="ru-RU" sz="1800"/>
              <a:t>бәс</a:t>
            </a:r>
            <a:endParaRPr lang="ru-RU" altLang="ru-RU" sz="1800"/>
          </a:p>
        </p:txBody>
      </p:sp>
      <p:grpSp>
        <p:nvGrpSpPr>
          <p:cNvPr id="23565" name="Group 16"/>
          <p:cNvGrpSpPr>
            <a:grpSpLocks/>
          </p:cNvGrpSpPr>
          <p:nvPr/>
        </p:nvGrpSpPr>
        <p:grpSpPr bwMode="auto">
          <a:xfrm>
            <a:off x="-85725" y="-39688"/>
            <a:ext cx="9601200" cy="7010401"/>
            <a:chOff x="317" y="1344"/>
            <a:chExt cx="2287" cy="1596"/>
          </a:xfrm>
        </p:grpSpPr>
        <p:pic>
          <p:nvPicPr>
            <p:cNvPr id="23566" name="Picture 17" descr="Копия (3) 4e91d861075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6" y="1346"/>
              <a:ext cx="2268"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7" name="Picture 18" descr="4e91d861075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6" y="1344"/>
              <a:ext cx="142" cy="1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8" name="Picture 19" descr="Копия 4e91d861075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17" y="2798"/>
              <a:ext cx="2268" cy="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9" name="Picture 20" descr="Копия (2) 4e91d861075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448" y="1344"/>
              <a:ext cx="138" cy="1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6700746"/>
      </p:ext>
    </p:extLst>
  </p:cSld>
  <p:clrMapOvr>
    <a:masterClrMapping/>
  </p:clrMapOvr>
  <p:transition spd="slow" advClick="0" advTm="1000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Рисунок 1" descr="F:\DSC_019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2400"/>
            <a:ext cx="8686800" cy="6196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54845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Рисунок 2" descr="F:\айдардан\scan 1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501" y="133071"/>
            <a:ext cx="2288985" cy="2648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3372894" y="373692"/>
            <a:ext cx="5150452" cy="1649682"/>
          </a:xfrm>
          <a:prstGeom prst="rect">
            <a:avLst/>
          </a:prstGeom>
        </p:spPr>
        <p:txBody>
          <a:bodyPr wrap="square">
            <a:spAutoFit/>
          </a:bodyPr>
          <a:lstStyle/>
          <a:p>
            <a:pPr algn="ctr">
              <a:lnSpc>
                <a:spcPct val="115000"/>
              </a:lnSpc>
              <a:spcBef>
                <a:spcPct val="0"/>
              </a:spcBef>
              <a:buFontTx/>
              <a:buNone/>
            </a:pPr>
            <a:r>
              <a:rPr lang="tt-RU" altLang="ru-RU" sz="44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Ветеран укытучылар</a:t>
            </a:r>
            <a:endParaRPr lang="ru-RU" altLang="ru-RU" sz="4400" dirty="0">
              <a:solidFill>
                <a:srgbClr val="7030A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128789" y="2331743"/>
            <a:ext cx="8680360" cy="4660058"/>
          </a:xfrm>
          <a:prstGeom prst="rect">
            <a:avLst/>
          </a:prstGeom>
        </p:spPr>
        <p:txBody>
          <a:bodyPr wrap="square">
            <a:spAutoFit/>
          </a:bodyPr>
          <a:lstStyle/>
          <a:p>
            <a:pPr algn="just">
              <a:lnSpc>
                <a:spcPct val="115000"/>
              </a:lnSpc>
              <a:spcBef>
                <a:spcPct val="0"/>
              </a:spcBef>
              <a:spcAft>
                <a:spcPts val="1000"/>
              </a:spcAft>
              <a:buFontTx/>
              <a:buNone/>
            </a:pPr>
            <a:r>
              <a:rPr lang="tt-RU" altLang="ru-RU" dirty="0" smtClean="0">
                <a:latin typeface="Times New Roman" panose="02020603050405020304" pitchFamily="18" charset="0"/>
                <a:ea typeface="Calibri" panose="020F0502020204030204" pitchFamily="34" charset="0"/>
                <a:cs typeface="Times New Roman" panose="02020603050405020304" pitchFamily="18" charset="0"/>
              </a:rPr>
              <a:t>                                                 </a:t>
            </a:r>
            <a:r>
              <a:rPr lang="tt-RU" altLang="ru-RU"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Минем </a:t>
            </a:r>
            <a:r>
              <a:rPr lang="tt-RU" altLang="ru-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олы бабам – Хәбибуллин Мирзанур . Ул әтием ягыннан, Мәрзия әбиемнең әтисе ул . Мин аны әбием һәм әтием сөйләгәннәрдән генә беләм. Ул Татар Бүләре авылында 1915 нче елда туган . Мирзанур бабам Бөек Ватан сугышында катнашкан, туган иленяклап фашистларга каршы батырларча көрәшкән . Ул 1941 нче елның 23нче июнендә сугышка киткән . Сухинечны үтеп, Фоминова авылын азат иткәндә каты яралана . Бу 1942нче елның 20нче апреле була. Бабамны Мәскәү госпиталенә китергәннәр . Анда бераз дәвалангач , Ногинский госпиталенә , ә бер айдан соң Горький госпиталенә җибәрәләр . Анда 5 ай дәвалана . 1942 нче елның 23нче сентябрендә хәрби хезмәткә яраксыз табылып , туган авылына кайтаралар . Бабамның сугыштан кайтканда , аның батырлыгын күрсәтеп , түшен медальләр һәм III дәрәҗә Дан ордены </a:t>
            </a:r>
            <a:r>
              <a:rPr lang="tt-RU" altLang="ru-RU"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бизи. Тормышта </a:t>
            </a:r>
            <a:r>
              <a:rPr lang="tt-RU" altLang="ru-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бабам матур эз калдырган . Нәҗибә әбием белән 9 бала үстергәннәр . Балалары , оныклары , аларның балалары  - без бабабыз белән горурланабыз , аны сагынып искә </a:t>
            </a:r>
            <a:r>
              <a:rPr lang="tt-RU" altLang="ru-RU"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алабыз.                                </a:t>
            </a:r>
            <a:endParaRPr lang="tt-RU" altLang="ru-RU"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ct val="0"/>
              </a:spcBef>
              <a:spcAft>
                <a:spcPts val="1000"/>
              </a:spcAft>
              <a:buFontTx/>
              <a:buNone/>
            </a:pPr>
            <a:r>
              <a:rPr lang="tt-RU" altLang="ru-RU"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tt-RU" altLang="ru-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Мирзаянов </a:t>
            </a:r>
            <a:r>
              <a:rPr lang="tt-RU" altLang="ru-RU"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Ильнар язмасыннан</a:t>
            </a:r>
            <a:endParaRPr lang="ru-RU" altLang="ru-RU" sz="14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495974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Прямоугольник 1"/>
          <p:cNvSpPr/>
          <p:nvPr/>
        </p:nvSpPr>
        <p:spPr>
          <a:xfrm>
            <a:off x="244700" y="197024"/>
            <a:ext cx="8744754" cy="613245"/>
          </a:xfrm>
          <a:prstGeom prst="rect">
            <a:avLst/>
          </a:prstGeom>
        </p:spPr>
        <p:txBody>
          <a:bodyPr wrap="square">
            <a:spAutoFit/>
          </a:bodyPr>
          <a:lstStyle/>
          <a:p>
            <a:pPr algn="ctr">
              <a:lnSpc>
                <a:spcPct val="115000"/>
              </a:lnSpc>
              <a:spcBef>
                <a:spcPct val="0"/>
              </a:spcBef>
              <a:spcAft>
                <a:spcPts val="1000"/>
              </a:spcAft>
              <a:buFontTx/>
              <a:buNone/>
            </a:pPr>
            <a:r>
              <a:rPr lang="tt-RU" altLang="ru-RU" sz="32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Муллагалиев Әхмәтгали Муллагали улы</a:t>
            </a:r>
            <a:endParaRPr lang="ru-RU" altLang="ru-RU" sz="32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Рисунок 2" descr="C:\Users\Силуза\AppData\Local\Microsoft\Windows\Temporary Internet Files\Content.Word\DSC0076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699" y="1114022"/>
            <a:ext cx="3850784" cy="4707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Прямоугольник 4"/>
          <p:cNvSpPr/>
          <p:nvPr/>
        </p:nvSpPr>
        <p:spPr>
          <a:xfrm>
            <a:off x="4340182" y="1420046"/>
            <a:ext cx="4559119" cy="4401205"/>
          </a:xfrm>
          <a:prstGeom prst="rect">
            <a:avLst/>
          </a:prstGeom>
        </p:spPr>
        <p:txBody>
          <a:bodyPr wrap="square">
            <a:spAutoFit/>
          </a:bodyPr>
          <a:lstStyle/>
          <a:p>
            <a:pPr algn="just">
              <a:spcBef>
                <a:spcPct val="0"/>
              </a:spcBef>
              <a:buFontTx/>
              <a:buNone/>
            </a:pPr>
            <a:r>
              <a:rPr lang="tt-RU" altLang="ru-RU" sz="2000" b="1" dirty="0">
                <a:solidFill>
                  <a:srgbClr val="002060"/>
                </a:solidFill>
                <a:latin typeface="Times New Roman" panose="02020603050405020304" pitchFamily="18" charset="0"/>
              </a:rPr>
              <a:t>Муллагалиев Әхмәтгали Муллагали улы 1925 нче елда Мөслим районы Исәнсеф авылында крестьян гаиләсендә туа.1932 нче елда Исәнсеф җидееллык мәктәбенең 1 нче сыйныфына укырга кереп,1941 нче елда Пучы урта мәктәбен тәмамлый.1943 нче ел башында Бөек Ватан сугышына алына.Казанда алты айлык сержантлар мәктәбен тәмамлаганда,фронтка китә.Башта 1943 нче елның маена кадәр 1 нче Украина фронтында сугыша,бүлек командиры була.</a:t>
            </a:r>
            <a:endParaRPr lang="ru-RU" altLang="ru-RU" sz="2000" b="1" dirty="0">
              <a:solidFill>
                <a:srgbClr val="002060"/>
              </a:solidFill>
            </a:endParaRPr>
          </a:p>
        </p:txBody>
      </p:sp>
    </p:spTree>
    <p:extLst>
      <p:ext uri="{BB962C8B-B14F-4D97-AF65-F5344CB8AC3E}">
        <p14:creationId xmlns:p14="http://schemas.microsoft.com/office/powerpoint/2010/main" val="12192359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Рисунок 1" descr="C:\Users\Силуза\AppData\Local\Microsoft\Windows\Temporary Internet Files\Content.Word\1978- выпуск 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04800"/>
            <a:ext cx="83058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Прямоугольник 2"/>
          <p:cNvSpPr>
            <a:spLocks noChangeArrowheads="1"/>
          </p:cNvSpPr>
          <p:nvPr/>
        </p:nvSpPr>
        <p:spPr bwMode="auto">
          <a:xfrm>
            <a:off x="2133600" y="5791200"/>
            <a:ext cx="457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spcAft>
                <a:spcPts val="1000"/>
              </a:spcAft>
              <a:buFontTx/>
              <a:buNone/>
            </a:pPr>
            <a:r>
              <a:rPr lang="tt-RU" altLang="ru-RU" sz="1800" b="1">
                <a:latin typeface="Times New Roman" panose="02020603050405020304" pitchFamily="18" charset="0"/>
                <a:ea typeface="Calibri" panose="020F0502020204030204" pitchFamily="34" charset="0"/>
                <a:cs typeface="Times New Roman" panose="02020603050405020304" pitchFamily="18" charset="0"/>
              </a:rPr>
              <a:t>1972 – 1975 нче елларда</a:t>
            </a:r>
            <a:r>
              <a:rPr lang="ru-RU" altLang="ru-RU" sz="1800">
                <a:latin typeface="Times New Roman" panose="02020603050405020304" pitchFamily="18" charset="0"/>
                <a:ea typeface="Calibri" panose="020F0502020204030204" pitchFamily="34" charset="0"/>
                <a:cs typeface="Times New Roman" panose="02020603050405020304" pitchFamily="18" charset="0"/>
              </a:rPr>
              <a:t> </a:t>
            </a:r>
            <a:r>
              <a:rPr lang="tt-RU" altLang="ru-RU" sz="1800" b="1">
                <a:latin typeface="Times New Roman" panose="02020603050405020304" pitchFamily="18" charset="0"/>
                <a:ea typeface="Calibri" panose="020F0502020204030204" pitchFamily="34" charset="0"/>
                <a:cs typeface="Times New Roman" panose="02020603050405020304" pitchFamily="18" charset="0"/>
              </a:rPr>
              <a:t> директор булып эшләде.</a:t>
            </a:r>
            <a:r>
              <a:rPr lang="ru-RU" altLang="ru-RU" sz="1800">
                <a:latin typeface="Times New Roman" panose="02020603050405020304" pitchFamily="18"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41559289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6" name="Рисунок 5" descr="C:\Users\Силуза\AppData\Local\Microsoft\Windows\Temporary Internet Files\Content.Word\scan 3.jpg"/>
          <p:cNvPicPr/>
          <p:nvPr/>
        </p:nvPicPr>
        <p:blipFill>
          <a:blip r:embed="rId4">
            <a:extLst>
              <a:ext uri="{28A0092B-C50C-407E-A947-70E740481C1C}">
                <a14:useLocalDpi xmlns:a14="http://schemas.microsoft.com/office/drawing/2010/main" val="0"/>
              </a:ext>
            </a:extLst>
          </a:blip>
          <a:srcRect/>
          <a:stretch>
            <a:fillRect/>
          </a:stretch>
        </p:blipFill>
        <p:spPr bwMode="auto">
          <a:xfrm>
            <a:off x="244699" y="154546"/>
            <a:ext cx="8654602" cy="4726547"/>
          </a:xfrm>
          <a:prstGeom prst="rect">
            <a:avLst/>
          </a:prstGeom>
          <a:noFill/>
          <a:ln>
            <a:noFill/>
          </a:ln>
        </p:spPr>
      </p:pic>
      <p:sp>
        <p:nvSpPr>
          <p:cNvPr id="7" name="Прямоугольник 6"/>
          <p:cNvSpPr/>
          <p:nvPr/>
        </p:nvSpPr>
        <p:spPr>
          <a:xfrm>
            <a:off x="309093" y="5035639"/>
            <a:ext cx="8525813" cy="1200329"/>
          </a:xfrm>
          <a:prstGeom prst="rect">
            <a:avLst/>
          </a:prstGeom>
        </p:spPr>
        <p:txBody>
          <a:bodyPr wrap="square">
            <a:spAutoFit/>
          </a:bodyPr>
          <a:lstStyle/>
          <a:p>
            <a:pPr algn="ctr"/>
            <a:r>
              <a:rPr lang="tt-RU" b="1" dirty="0">
                <a:solidFill>
                  <a:srgbClr val="002060"/>
                </a:solidFill>
                <a:latin typeface="Times New Roman" panose="02020603050405020304" pitchFamily="18" charset="0"/>
                <a:ea typeface="Calibri" panose="020F0502020204030204" pitchFamily="34" charset="0"/>
              </a:rPr>
              <a:t>“ Туган  Ватанга мәхәббәт үз ягыңны белүдән  һәм  аны яратудан  башлана, ди халык. 1977 нче елда  мәктәптә тәрбия эшләре  буенча директор урынбасары  Мельников Альберт һәм география  укучысы Мельникова Ларисалар тарафыннан туган якны өйрәнүчеләр музеена нигез салына.</a:t>
            </a:r>
            <a:endParaRPr lang="ru-RU" b="1" dirty="0">
              <a:solidFill>
                <a:srgbClr val="002060"/>
              </a:solidFill>
            </a:endParaRPr>
          </a:p>
        </p:txBody>
      </p:sp>
    </p:spTree>
    <p:extLst>
      <p:ext uri="{BB962C8B-B14F-4D97-AF65-F5344CB8AC3E}">
        <p14:creationId xmlns:p14="http://schemas.microsoft.com/office/powerpoint/2010/main" val="25373009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5345"/>
            <a:ext cx="9144000" cy="6858000"/>
          </a:xfrm>
          <a:prstGeom prst="rect">
            <a:avLst/>
          </a:prstGeom>
        </p:spPr>
      </p:pic>
      <p:sp>
        <p:nvSpPr>
          <p:cNvPr id="2" name="Прямоугольник 1"/>
          <p:cNvSpPr/>
          <p:nvPr/>
        </p:nvSpPr>
        <p:spPr>
          <a:xfrm>
            <a:off x="180304" y="5481190"/>
            <a:ext cx="8609527" cy="1446550"/>
          </a:xfrm>
          <a:prstGeom prst="rect">
            <a:avLst/>
          </a:prstGeom>
        </p:spPr>
        <p:txBody>
          <a:bodyPr wrap="square">
            <a:spAutoFit/>
          </a:bodyPr>
          <a:lstStyle/>
          <a:p>
            <a:pPr algn="ctr">
              <a:defRPr/>
            </a:pPr>
            <a:r>
              <a:rPr lang="tt-RU" sz="3600" b="1" kern="0" dirty="0">
                <a:solidFill>
                  <a:srgbClr val="00206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МББУ “Тат. Бүләр гомуми урта белем бирү мәктәбе”</a:t>
            </a:r>
            <a:endParaRPr lang="ru-RU" sz="3600" b="1" kern="0" dirty="0">
              <a:solidFill>
                <a:srgbClr val="002060"/>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a:p>
            <a:pPr algn="ctr">
              <a:defRPr/>
            </a:pPr>
            <a:endParaRPr lang="ru-RU" sz="1600" b="1" kern="0" dirty="0">
              <a:solidFill>
                <a:srgbClr val="FF0000"/>
              </a:solidFill>
              <a:effectLst>
                <a:outerShdw blurRad="38100" dist="38100" dir="2700000" algn="tl">
                  <a:srgbClr val="000000"/>
                </a:outerShdw>
              </a:effectLst>
            </a:endParaRPr>
          </a:p>
        </p:txBody>
      </p:sp>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0686" y="98960"/>
            <a:ext cx="7514824" cy="5382230"/>
          </a:xfrm>
          <a:prstGeom prst="rect">
            <a:avLst/>
          </a:prstGeom>
        </p:spPr>
      </p:pic>
    </p:spTree>
    <p:extLst>
      <p:ext uri="{BB962C8B-B14F-4D97-AF65-F5344CB8AC3E}">
        <p14:creationId xmlns:p14="http://schemas.microsoft.com/office/powerpoint/2010/main" val="18308225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Box 1"/>
          <p:cNvSpPr txBox="1"/>
          <p:nvPr/>
        </p:nvSpPr>
        <p:spPr>
          <a:xfrm>
            <a:off x="1996225" y="321971"/>
            <a:ext cx="6078829" cy="769441"/>
          </a:xfrm>
          <a:prstGeom prst="rect">
            <a:avLst/>
          </a:prstGeom>
          <a:noFill/>
        </p:spPr>
        <p:txBody>
          <a:bodyPr wrap="square" rtlCol="0">
            <a:spAutoFit/>
          </a:bodyPr>
          <a:lstStyle/>
          <a:p>
            <a:r>
              <a:rPr lang="tt-RU" sz="4400" b="1" dirty="0">
                <a:solidFill>
                  <a:srgbClr val="7030A0"/>
                </a:solidFill>
                <a:latin typeface="Times New Roman" panose="02020603050405020304" pitchFamily="18" charset="0"/>
                <a:cs typeface="Times New Roman" panose="02020603050405020304" pitchFamily="18" charset="0"/>
              </a:rPr>
              <a:t>У</a:t>
            </a:r>
            <a:r>
              <a:rPr lang="tt-RU" sz="4400" b="1" dirty="0" smtClean="0">
                <a:solidFill>
                  <a:srgbClr val="7030A0"/>
                </a:solidFill>
                <a:latin typeface="Times New Roman" panose="02020603050405020304" pitchFamily="18" charset="0"/>
                <a:cs typeface="Times New Roman" panose="02020603050405020304" pitchFamily="18" charset="0"/>
              </a:rPr>
              <a:t>кытучыларыбыз</a:t>
            </a:r>
            <a:endParaRPr lang="ru-RU" sz="4400" b="1" dirty="0">
              <a:solidFill>
                <a:srgbClr val="7030A0"/>
              </a:solidFill>
              <a:latin typeface="Times New Roman" panose="02020603050405020304" pitchFamily="18" charset="0"/>
              <a:cs typeface="Times New Roman" panose="02020603050405020304" pitchFamily="18" charset="0"/>
            </a:endParaRPr>
          </a:p>
        </p:txBody>
      </p:sp>
      <p:pic>
        <p:nvPicPr>
          <p:cNvPr id="4" name="Рисунок 3" descr="F:\айдардан\scan 9.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1803" y="1413383"/>
            <a:ext cx="3434434" cy="4767464"/>
          </a:xfrm>
          <a:prstGeom prst="rect">
            <a:avLst/>
          </a:prstGeom>
          <a:noFill/>
          <a:ln>
            <a:noFill/>
          </a:ln>
        </p:spPr>
      </p:pic>
      <p:sp>
        <p:nvSpPr>
          <p:cNvPr id="5" name="Прямоугольник 4"/>
          <p:cNvSpPr/>
          <p:nvPr/>
        </p:nvSpPr>
        <p:spPr>
          <a:xfrm>
            <a:off x="3696237" y="1272728"/>
            <a:ext cx="5194512" cy="5487464"/>
          </a:xfrm>
          <a:prstGeom prst="rect">
            <a:avLst/>
          </a:prstGeom>
        </p:spPr>
        <p:txBody>
          <a:bodyPr wrap="square">
            <a:spAutoFit/>
          </a:bodyPr>
          <a:lstStyle/>
          <a:p>
            <a:pPr algn="just">
              <a:lnSpc>
                <a:spcPct val="115000"/>
              </a:lnSpc>
              <a:spcAft>
                <a:spcPts val="1000"/>
              </a:spcAft>
            </a:pPr>
            <a:r>
              <a:rPr lang="tt-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Борһанова Вәсимә Нуриевна югары белемле математик.Тат.Бүләр урта мәктәбендә 1974 </a:t>
            </a:r>
            <a:r>
              <a:rPr lang="tt-RU"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елдан укыта башлый.  Вәсимә </a:t>
            </a:r>
            <a:r>
              <a:rPr lang="tt-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Нуриевна үз предметын ныклы белүче теоретик һәм методик яктан яхшы коралланган укытучы.Ул индивидуаль һәм группалы укыту-тәрбия эшен иң уңышлы оештыручылардан.Үзенең инициативасы белән </a:t>
            </a:r>
            <a:r>
              <a:rPr lang="tt-RU"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мәктәптә </a:t>
            </a:r>
            <a:r>
              <a:rPr lang="tt-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укыту белән бергә иң яхшы кабинетлардан  саналган математика кабинетын җиһазлады.Иптәш Борһанованың төп бурычы-укучыларга    тирән һәм ныклы белем бирү белән бергә аларны үзлекләреннән эшләргә өйрәтү дә. Ул укыткан укучыларның һәр ел саен 52%-54% бары тик “4” ле һәм “5” ле билгеләренә генә өлгерә.Вәсимә  системаы рәвештә үзенең методик осталыгын күтәрү өстендә эшли һә үз тәҗрибәсен иптәшләре белән бик теләп уртаклаша</a:t>
            </a:r>
            <a:r>
              <a:rPr lang="tt-RU"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endParaRPr lang="ru-RU"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5107201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3842"/>
            <a:ext cx="9144000" cy="6858000"/>
          </a:xfrm>
          <a:prstGeom prst="rect">
            <a:avLst/>
          </a:prstGeom>
        </p:spPr>
      </p:pic>
      <p:sp>
        <p:nvSpPr>
          <p:cNvPr id="2" name="Прямоугольник 1"/>
          <p:cNvSpPr/>
          <p:nvPr/>
        </p:nvSpPr>
        <p:spPr>
          <a:xfrm>
            <a:off x="206062" y="3842"/>
            <a:ext cx="3580327" cy="1919500"/>
          </a:xfrm>
          <a:prstGeom prst="rect">
            <a:avLst/>
          </a:prstGeom>
        </p:spPr>
        <p:txBody>
          <a:bodyPr wrap="square">
            <a:spAutoFit/>
          </a:bodyPr>
          <a:lstStyle/>
          <a:p>
            <a:pPr algn="ctr">
              <a:lnSpc>
                <a:spcPct val="115000"/>
              </a:lnSpc>
              <a:spcAft>
                <a:spcPts val="1000"/>
              </a:spcAft>
            </a:pPr>
            <a:r>
              <a:rPr lang="tt-RU" sz="32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Әһлетдинова Мәрнүсә </a:t>
            </a:r>
            <a:endParaRPr lang="tt-RU" sz="3200" b="1" dirty="0" smtClean="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1000"/>
              </a:spcAft>
            </a:pPr>
            <a:r>
              <a:rPr lang="tt-RU" sz="3200" b="1" dirty="0" smtClean="0">
                <a:solidFill>
                  <a:srgbClr val="7030A0"/>
                </a:solidFill>
                <a:latin typeface="Times New Roman" panose="02020603050405020304" pitchFamily="18" charset="0"/>
                <a:ea typeface="Calibri" panose="020F0502020204030204" pitchFamily="34" charset="0"/>
                <a:cs typeface="Times New Roman" panose="02020603050405020304" pitchFamily="18" charset="0"/>
              </a:rPr>
              <a:t>Габдрахмановна</a:t>
            </a:r>
            <a:endParaRPr lang="ru-RU" sz="3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Рисунок 3" descr="F:\айдардан\scan 10.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1308" y="2109014"/>
            <a:ext cx="3241725" cy="4087937"/>
          </a:xfrm>
          <a:prstGeom prst="rect">
            <a:avLst/>
          </a:prstGeom>
          <a:noFill/>
          <a:ln>
            <a:noFill/>
          </a:ln>
        </p:spPr>
      </p:pic>
      <p:sp>
        <p:nvSpPr>
          <p:cNvPr id="5" name="Прямоугольник 4"/>
          <p:cNvSpPr/>
          <p:nvPr/>
        </p:nvSpPr>
        <p:spPr>
          <a:xfrm>
            <a:off x="3624341" y="424326"/>
            <a:ext cx="5358673" cy="6017032"/>
          </a:xfrm>
          <a:prstGeom prst="rect">
            <a:avLst/>
          </a:prstGeom>
        </p:spPr>
        <p:txBody>
          <a:bodyPr wrap="square">
            <a:spAutoFit/>
          </a:bodyPr>
          <a:lstStyle/>
          <a:p>
            <a:pPr algn="just">
              <a:spcAft>
                <a:spcPts val="1000"/>
              </a:spcAft>
            </a:pPr>
            <a:r>
              <a:rPr lang="tt-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Әһлетдинова Мәрнүсә Габдрахмановна Тат.Бүләр урта мәктәбендә эшләү дәверендә үзен тәҗрибәле татар теле укытучысы итеп танытты.</a:t>
            </a:r>
            <a:endParaRPr lang="ru-RU"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1000"/>
              </a:spcAft>
            </a:pPr>
            <a:r>
              <a:rPr lang="tt-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Укыту методикасын һәм үз предметын бик яхшы белгән хәлдә,аларга үзенең күп еллык укыту тәҗрибәсен дә кушып,иптәш Әһлетдинова укучыларга ныклы һәм нигезле белем бирә.</a:t>
            </a:r>
            <a:endParaRPr lang="ru-RU"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1000"/>
              </a:spcAft>
            </a:pPr>
            <a:r>
              <a:rPr lang="tt-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1977-78 уку елында ул укыткан укучыларның 64%ы”5” һәм “4”ле билгеләренә өлгерде.Мәрнүсә Габдрахмановна дәресләрдә күрсәтмә материаллардан һәм техник чаралардан бик уңышлы һәм рациональ файдалана.Укытучы үз эшчәнлеген һәрвакытта да өйрәткән материалларынукчыларның аңлы рәвештә үзләштерүенә юнәлдерә.</a:t>
            </a:r>
            <a:endParaRPr lang="ru-RU"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1000"/>
              </a:spcAft>
            </a:pPr>
            <a:r>
              <a:rPr lang="tt-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Җәмәмгать эшләрендә ә актив катнашуы белән иптәш Әһлетдинова хезмәттәшләре һәм ата-аналар  алдында авторитет казанды.Ул бик еш лекцияләр,беседалар белән ата-аналар алдында чыгышлар ясый.Тат.Бүләр урта мәктәбе каршындагы лекторий группасын җитәкли.</a:t>
            </a:r>
            <a:endParaRPr lang="ru-RU"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9475295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3842"/>
            <a:ext cx="9144000" cy="6858000"/>
          </a:xfrm>
          <a:prstGeom prst="rect">
            <a:avLst/>
          </a:prstGeom>
        </p:spPr>
      </p:pic>
      <p:pic>
        <p:nvPicPr>
          <p:cNvPr id="6" name="Рисунок 5"/>
          <p:cNvPicPr/>
          <p:nvPr/>
        </p:nvPicPr>
        <p:blipFill>
          <a:blip r:embed="rId4">
            <a:extLst>
              <a:ext uri="{28A0092B-C50C-407E-A947-70E740481C1C}">
                <a14:useLocalDpi xmlns:a14="http://schemas.microsoft.com/office/drawing/2010/main" val="0"/>
              </a:ext>
            </a:extLst>
          </a:blip>
          <a:srcRect/>
          <a:stretch>
            <a:fillRect/>
          </a:stretch>
        </p:blipFill>
        <p:spPr bwMode="auto">
          <a:xfrm>
            <a:off x="257577" y="1337859"/>
            <a:ext cx="2999771" cy="3903842"/>
          </a:xfrm>
          <a:prstGeom prst="rect">
            <a:avLst/>
          </a:prstGeom>
          <a:noFill/>
          <a:ln>
            <a:noFill/>
          </a:ln>
        </p:spPr>
      </p:pic>
      <p:sp>
        <p:nvSpPr>
          <p:cNvPr id="7" name="Прямоугольник 6"/>
          <p:cNvSpPr/>
          <p:nvPr/>
        </p:nvSpPr>
        <p:spPr>
          <a:xfrm>
            <a:off x="257577" y="316908"/>
            <a:ext cx="8675067" cy="707886"/>
          </a:xfrm>
          <a:prstGeom prst="rect">
            <a:avLst/>
          </a:prstGeom>
        </p:spPr>
        <p:txBody>
          <a:bodyPr wrap="none">
            <a:spAutoFit/>
          </a:bodyPr>
          <a:lstStyle/>
          <a:p>
            <a:r>
              <a:rPr lang="ru-RU" sz="40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Садертдинов</a:t>
            </a:r>
            <a:r>
              <a:rPr lang="ru-RU" sz="40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Диксон </a:t>
            </a:r>
            <a:r>
              <a:rPr lang="ru-RU" sz="40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Гыйльфан</a:t>
            </a:r>
            <a:r>
              <a:rPr lang="ru-RU" sz="40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4000" b="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улы</a:t>
            </a:r>
            <a:endParaRPr lang="ru-RU" sz="4000" b="1" dirty="0">
              <a:solidFill>
                <a:srgbClr val="002060"/>
              </a:solidFill>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3914674" y="1225538"/>
            <a:ext cx="4572000" cy="5488939"/>
          </a:xfrm>
          <a:prstGeom prst="rect">
            <a:avLst/>
          </a:prstGeom>
        </p:spPr>
        <p:txBody>
          <a:bodyPr>
            <a:spAutoFit/>
          </a:bodyPr>
          <a:lstStyle/>
          <a:p>
            <a:pPr indent="630555" algn="just">
              <a:lnSpc>
                <a:spcPct val="115000"/>
              </a:lnSpc>
              <a:spcAft>
                <a:spcPts val="0"/>
              </a:spcAft>
            </a:pP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Тат</a:t>
            </a:r>
            <a:r>
              <a:rPr lang="ru-RU" b="1" dirty="0" smtClean="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smtClean="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Бүләр</a:t>
            </a:r>
            <a:r>
              <a:rPr lang="ru-RU" b="1" dirty="0" smtClean="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мәктәбендә</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ике</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ел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эшләү</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дәверендә</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Диксон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абыйны</a:t>
            </a:r>
            <a:r>
              <a:rPr lang="tt-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ң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миңа</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күрсәткән</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ярдәмнәрен</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санап</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бетерерлек</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кенә</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түгел</a:t>
            </a:r>
            <a:r>
              <a:rPr lang="ru-RU" b="1" dirty="0" smtClean="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Мин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аны</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әле</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хәзер</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генә</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бөтен</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тирәнлеге</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белән</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аңлыйм</a:t>
            </a:r>
            <a:r>
              <a:rPr lang="ru-RU" b="1" dirty="0" smtClean="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smtClean="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Үзе</a:t>
            </a:r>
            <a:r>
              <a:rPr lang="ru-RU" b="1" dirty="0" smtClean="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эзләп</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тапкан</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җәфа</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smtClean="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булгангадыр</a:t>
            </a:r>
            <a:r>
              <a:rPr lang="ru-RU" b="1" dirty="0" smtClean="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мине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ничек</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тә</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күз</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уңыннан</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ычкындырырга</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тырышмады</a:t>
            </a:r>
            <a:r>
              <a:rPr lang="ru-RU" b="1" dirty="0" smtClean="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smtClean="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Дәресләремә</a:t>
            </a:r>
            <a:r>
              <a:rPr lang="ru-RU" b="1" dirty="0" smtClean="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еш</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керде</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методик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киңәшләр</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бирде</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тәҗрибәле</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укытучыларның</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дәресләрендә</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булырга</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куша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иде</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Яшь</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кешенең</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буш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вакыты</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да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файдалы</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эш</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белән</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үтәргә</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тиеш</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Тиккә</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җил</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куып</a:t>
            </a:r>
            <a:r>
              <a:rPr lang="ru-RU" b="1" dirty="0" smtClean="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эш</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таба</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алмыйча</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аптырап</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йөргән</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яшьләрне</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аңламыйм</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мин</a:t>
            </a:r>
            <a:r>
              <a:rPr lang="ru-RU" b="1" dirty="0" smtClean="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 </a:t>
            </a:r>
            <a:r>
              <a:rPr lang="ru-RU" b="1" dirty="0" err="1">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дия</a:t>
            </a:r>
            <a:r>
              <a:rPr lang="ru-RU" b="1" dirty="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 </a:t>
            </a:r>
            <a:r>
              <a:rPr lang="ru-RU" b="1" dirty="0" err="1" smtClean="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иде</a:t>
            </a:r>
            <a:r>
              <a:rPr lang="ru-RU" b="1" dirty="0" smtClean="0">
                <a:solidFill>
                  <a:srgbClr val="002060"/>
                </a:solidFill>
                <a:latin typeface="Palatino Linotype" panose="02040502050505030304" pitchFamily="18" charset="0"/>
                <a:ea typeface="Times New Roman" panose="02020603050405020304" pitchFamily="18" charset="0"/>
                <a:cs typeface="Times New Roman" panose="02020603050405020304" pitchFamily="18" charset="0"/>
              </a:rPr>
              <a:t>.</a:t>
            </a:r>
          </a:p>
          <a:p>
            <a:pPr indent="630555" algn="just">
              <a:lnSpc>
                <a:spcPct val="115000"/>
              </a:lnSpc>
              <a:spcAft>
                <a:spcPts val="0"/>
              </a:spcAft>
            </a:pPr>
            <a:r>
              <a:rPr lang="tt-RU" b="1" dirty="0" smtClean="0">
                <a:solidFill>
                  <a:srgbClr val="002060"/>
                </a:solidFill>
                <a:effectLst/>
                <a:latin typeface="Palatino Linotype" panose="02040502050505030304" pitchFamily="18" charset="0"/>
                <a:ea typeface="Calibri" panose="020F0502020204030204" pitchFamily="34" charset="0"/>
                <a:cs typeface="Times New Roman" panose="02020603050405020304" pitchFamily="18" charset="0"/>
              </a:rPr>
              <a:t>Г.Мөхәммәтгәрәева язмасыннан</a:t>
            </a:r>
            <a:endParaRPr lang="ru-RU"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3123559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Рисунок 3" descr="C:\Users\Силуза\AppData\Local\Microsoft\Windows\Temporary Internet Files\Content.Word\002.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7730" y="1254370"/>
            <a:ext cx="3353672" cy="3895726"/>
          </a:xfrm>
          <a:prstGeom prst="rect">
            <a:avLst/>
          </a:prstGeom>
          <a:noFill/>
          <a:ln>
            <a:noFill/>
          </a:ln>
        </p:spPr>
      </p:pic>
      <p:sp>
        <p:nvSpPr>
          <p:cNvPr id="2" name="Прямоугольник 1"/>
          <p:cNvSpPr/>
          <p:nvPr/>
        </p:nvSpPr>
        <p:spPr>
          <a:xfrm>
            <a:off x="702058" y="209902"/>
            <a:ext cx="7482306" cy="755400"/>
          </a:xfrm>
          <a:prstGeom prst="rect">
            <a:avLst/>
          </a:prstGeom>
        </p:spPr>
        <p:txBody>
          <a:bodyPr wrap="none">
            <a:spAutoFit/>
          </a:bodyPr>
          <a:lstStyle/>
          <a:p>
            <a:pPr algn="ctr">
              <a:lnSpc>
                <a:spcPct val="115000"/>
              </a:lnSpc>
              <a:spcAft>
                <a:spcPts val="1000"/>
              </a:spcAft>
            </a:pPr>
            <a:r>
              <a:rPr lang="tt-RU" sz="40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Мәгъсүм Госман улы Солтанов</a:t>
            </a:r>
            <a:endParaRPr lang="ru-RU" sz="40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3830191" y="1271569"/>
            <a:ext cx="5185020" cy="4973285"/>
          </a:xfrm>
          <a:prstGeom prst="rect">
            <a:avLst/>
          </a:prstGeom>
        </p:spPr>
        <p:txBody>
          <a:bodyPr wrap="square">
            <a:spAutoFit/>
          </a:bodyPr>
          <a:lstStyle/>
          <a:p>
            <a:pPr algn="just">
              <a:lnSpc>
                <a:spcPct val="115000"/>
              </a:lnSpc>
              <a:spcAft>
                <a:spcPts val="1000"/>
              </a:spcAft>
            </a:pPr>
            <a:r>
              <a:rPr lang="tt-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Мәгъсүм Госманович Солтанов 1976 нчы елда Тат</a:t>
            </a:r>
            <a:r>
              <a:rPr lang="tt-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Бүләр </a:t>
            </a:r>
            <a:r>
              <a:rPr lang="tt-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урта мәктәбенә рус теле һәм әдәбияты укытучысы итеп билгеләнә. Балаларда бу фәнгә карата мәхәббәт тәрбияләү,аларның программаны нигезле үзләштерүләренә ирешү максатында тәҗрибәле педагог алдынгы педагогик алымнарга таянып эш итә,күргәзмә материаллардан оста файдалана,яшь буында мөстәкыйльлек булдыруга зур игътибар итә</a:t>
            </a:r>
            <a:r>
              <a:rPr lang="tt-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Энергиясе </a:t>
            </a:r>
            <a:r>
              <a:rPr lang="tt-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ташып торган педагогны укыту-тәрбия эшләре буенча директор урынбасары итеп билгелиләр.</a:t>
            </a:r>
            <a:endParaRPr lang="ru-RU"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tt-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1987 нче елда мәгариф өлкәсендә куйган тырышлыгы өчен “Халык мәгарифе отличнигы” исеме бирелә.</a:t>
            </a:r>
            <a:endParaRPr lang="ru-RU" b="1" dirty="0">
              <a:solidFill>
                <a:srgbClr val="002060"/>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406994" y="5320784"/>
            <a:ext cx="3136005" cy="1366528"/>
          </a:xfrm>
          <a:prstGeom prst="rect">
            <a:avLst/>
          </a:prstGeom>
        </p:spPr>
        <p:txBody>
          <a:bodyPr wrap="square">
            <a:spAutoFit/>
          </a:bodyPr>
          <a:lstStyle/>
          <a:p>
            <a:pPr>
              <a:lnSpc>
                <a:spcPct val="115000"/>
              </a:lnSpc>
              <a:spcAft>
                <a:spcPts val="1000"/>
              </a:spcAft>
            </a:pPr>
            <a:r>
              <a:rPr lang="tt-RU"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tt-RU"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Мәгъсүм Госман улы Солтанов 1941 нче елның 27 нче  февралендә Сикия авылында туа.</a:t>
            </a:r>
            <a:endParaRPr lang="ru-RU"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463141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1820" y="131562"/>
            <a:ext cx="8409904" cy="5663931"/>
          </a:xfrm>
          <a:prstGeom prst="rect">
            <a:avLst/>
          </a:prstGeom>
        </p:spPr>
      </p:pic>
    </p:spTree>
    <p:extLst>
      <p:ext uri="{BB962C8B-B14F-4D97-AF65-F5344CB8AC3E}">
        <p14:creationId xmlns:p14="http://schemas.microsoft.com/office/powerpoint/2010/main" val="396562435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1" y="-16637"/>
            <a:ext cx="9144000" cy="6858000"/>
          </a:xfrm>
          <a:prstGeom prst="rect">
            <a:avLst/>
          </a:prstGeom>
        </p:spPr>
      </p:pic>
      <p:pic>
        <p:nvPicPr>
          <p:cNvPr id="4" name="Рисунок 3" descr="F:\Мәктәбем -гомер бишегем\Китапка\Ялалов_Л.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3095" y="1216718"/>
            <a:ext cx="3662081" cy="4089378"/>
          </a:xfrm>
          <a:prstGeom prst="rect">
            <a:avLst/>
          </a:prstGeom>
          <a:noFill/>
          <a:ln>
            <a:noFill/>
          </a:ln>
        </p:spPr>
      </p:pic>
      <p:sp>
        <p:nvSpPr>
          <p:cNvPr id="2" name="Прямоугольник 1"/>
          <p:cNvSpPr/>
          <p:nvPr/>
        </p:nvSpPr>
        <p:spPr>
          <a:xfrm>
            <a:off x="1267506" y="402918"/>
            <a:ext cx="6608989" cy="743473"/>
          </a:xfrm>
          <a:prstGeom prst="rect">
            <a:avLst/>
          </a:prstGeom>
        </p:spPr>
        <p:txBody>
          <a:bodyPr wrap="none">
            <a:spAutoFit/>
          </a:bodyPr>
          <a:lstStyle/>
          <a:p>
            <a:pPr marL="449580" algn="ctr">
              <a:lnSpc>
                <a:spcPct val="115000"/>
              </a:lnSpc>
              <a:spcAft>
                <a:spcPts val="1000"/>
              </a:spcAft>
            </a:pPr>
            <a:r>
              <a:rPr lang="tt-RU" sz="40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Ялалов Люцин Шәех улы</a:t>
            </a:r>
            <a:endParaRPr lang="ru-RU" sz="40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624625" y="5474835"/>
            <a:ext cx="3290551" cy="1366528"/>
          </a:xfrm>
          <a:prstGeom prst="rect">
            <a:avLst/>
          </a:prstGeom>
        </p:spPr>
        <p:txBody>
          <a:bodyPr wrap="square">
            <a:spAutoFit/>
          </a:bodyPr>
          <a:lstStyle/>
          <a:p>
            <a:pPr>
              <a:lnSpc>
                <a:spcPct val="115000"/>
              </a:lnSpc>
              <a:spcAft>
                <a:spcPts val="1000"/>
              </a:spcAft>
            </a:pPr>
            <a:r>
              <a:rPr lang="tt-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Ялалов Люцин Шәех улы 1947 нче елның 18 нче маенда Мөслим районы Яңа Сәет авылында туа. </a:t>
            </a:r>
            <a:endPar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4222027" y="1146391"/>
            <a:ext cx="4615121" cy="5291833"/>
          </a:xfrm>
          <a:prstGeom prst="rect">
            <a:avLst/>
          </a:prstGeom>
        </p:spPr>
        <p:txBody>
          <a:bodyPr wrap="square">
            <a:spAutoFit/>
          </a:bodyPr>
          <a:lstStyle/>
          <a:p>
            <a:pPr algn="just">
              <a:lnSpc>
                <a:spcPct val="115000"/>
              </a:lnSpc>
              <a:spcAft>
                <a:spcPts val="1000"/>
              </a:spcAft>
            </a:pPr>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Люцин Шәехович авылдагы башлангыч, аннары Мари Бүләр мәктәбендә белем ала. </a:t>
            </a:r>
            <a:r>
              <a:rPr lang="tt-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Зәкәрия </a:t>
            </a:r>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абыйсы киңәше белән әти-әнисе аны Минзәләгә укырга җибәрергә карар итәләр. Люцин 1961 нче  елда, имтиханнарын уңышлы тапшырып Минзәлә педагогия училищесына кабул </a:t>
            </a:r>
            <a:r>
              <a:rPr lang="tt-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ителә.  1966 </a:t>
            </a:r>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нчы елда башлангыч класслар укытучысы белгечлеге белән учили</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щены</a:t>
            </a:r>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tt-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тәмамлый. Хезмәт </a:t>
            </a:r>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юлын 1966 нчы елда Мөслим районы Сикия мәктәбендә башлый. Химия, биология, хезмәт дәресләрен укыта.</a:t>
            </a:r>
            <a:endParaRPr lang="ru-RU" b="1"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tt-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1973-86 </a:t>
            </a:r>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нчы елларда Тат .Бүләр урта мәктәбендә хезмәт һәм биология фәннәрен укыта. </a:t>
            </a:r>
            <a:endParaRPr lang="ru-RU"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782689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Рисунок 3" descr="C:\Users\Силуза\AppData\Local\Microsoft\Windows\Temporary Internet Files\Content.Word\Мирзаянов Хамит Шарипзянович.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4546" y="1210614"/>
            <a:ext cx="2963885" cy="4108361"/>
          </a:xfrm>
          <a:prstGeom prst="rect">
            <a:avLst/>
          </a:prstGeom>
          <a:noFill/>
          <a:ln>
            <a:noFill/>
          </a:ln>
        </p:spPr>
      </p:pic>
      <p:sp>
        <p:nvSpPr>
          <p:cNvPr id="2" name="Прямоугольник 1"/>
          <p:cNvSpPr/>
          <p:nvPr/>
        </p:nvSpPr>
        <p:spPr>
          <a:xfrm>
            <a:off x="659442" y="240592"/>
            <a:ext cx="8484558" cy="692049"/>
          </a:xfrm>
          <a:prstGeom prst="rect">
            <a:avLst/>
          </a:prstGeom>
        </p:spPr>
        <p:txBody>
          <a:bodyPr wrap="square">
            <a:spAutoFit/>
          </a:bodyPr>
          <a:lstStyle/>
          <a:p>
            <a:pPr>
              <a:lnSpc>
                <a:spcPct val="115000"/>
              </a:lnSpc>
              <a:spcAft>
                <a:spcPts val="1000"/>
              </a:spcAft>
            </a:pPr>
            <a:r>
              <a:rPr lang="tt-RU" sz="3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Мирзаянов Хәмит  </a:t>
            </a:r>
            <a:r>
              <a:rPr lang="tt-RU" sz="3600" b="1" dirty="0" smtClean="0">
                <a:solidFill>
                  <a:srgbClr val="7030A0"/>
                </a:solidFill>
                <a:latin typeface="Times New Roman" panose="02020603050405020304" pitchFamily="18" charset="0"/>
                <a:ea typeface="Calibri" panose="020F0502020204030204" pitchFamily="34" charset="0"/>
                <a:cs typeface="Times New Roman" panose="02020603050405020304" pitchFamily="18" charset="0"/>
              </a:rPr>
              <a:t>Шәрипҗан </a:t>
            </a:r>
            <a:r>
              <a:rPr lang="tt-RU" sz="3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улы</a:t>
            </a:r>
            <a:endParaRPr lang="ru-RU" sz="36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329721" y="5498392"/>
            <a:ext cx="2774087" cy="1047979"/>
          </a:xfrm>
          <a:prstGeom prst="rect">
            <a:avLst/>
          </a:prstGeom>
        </p:spPr>
        <p:txBody>
          <a:bodyPr wrap="square">
            <a:spAutoFit/>
          </a:bodyPr>
          <a:lstStyle/>
          <a:p>
            <a:pPr>
              <a:lnSpc>
                <a:spcPct val="115000"/>
              </a:lnSpc>
              <a:spcAft>
                <a:spcPts val="1000"/>
              </a:spcAft>
            </a:pPr>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1948 нче елның 25 нче октябрендә Тат.Бүләр авылында туган.</a:t>
            </a:r>
            <a:endParaRPr lang="ru-RU" sz="1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3358820" y="808526"/>
            <a:ext cx="5530167" cy="6057171"/>
          </a:xfrm>
          <a:prstGeom prst="rect">
            <a:avLst/>
          </a:prstGeom>
        </p:spPr>
        <p:txBody>
          <a:bodyPr wrap="square">
            <a:spAutoFit/>
          </a:bodyPr>
          <a:lstStyle/>
          <a:p>
            <a:pPr algn="just">
              <a:lnSpc>
                <a:spcPct val="115000"/>
              </a:lnSpc>
              <a:spcAft>
                <a:spcPts val="1000"/>
              </a:spcAft>
            </a:pPr>
            <a:r>
              <a:rPr lang="tt-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1956 нче елда Тат.Бүләр башлангыч мәктәбенә укырга керә. Аннан укуын Исәнсеф сигезьеллык мәктәбендә дәвам итә. Урта белемне Үрәзмәт урта мәктәбендә ала.</a:t>
            </a:r>
            <a:endParaRPr lang="ru-RU"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tt-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1966-1968 нче  елларда Әлмәт физкультура техникумында белем ала. Аны тәмамлаганнан соң Күбәк урта мәктәбенә физкультура укытучысы итеп билгеләнә. Шул ук елны армия сафларына чакырылып, Кара диңгез флотында 3 ел хезмәт итә.</a:t>
            </a:r>
            <a:endParaRPr lang="ru-RU" dirty="0" smtClean="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tt-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1971  нче елда Тат.Бүләр урта мәктәбенә физкультура укытучысы итеп билгеләнә. Хәмит Шәрипҗан улы укыту дәверендә үзен тынгысыз һәм эзләнүчән укытучы итеп танытты. Мәктәптә физик тәрбия һәм  НВП дәресләре үз югарылыгына куелды. Аның укучылары күптөрле спорт ярышларында, кече калибрлы винтовкадан ату һәм строй ярышларында катнашып, район күләмендә призлы урыннарга лаек булдылар. </a:t>
            </a:r>
            <a:endParaRPr lang="ru-RU"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844465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426" y="154546"/>
            <a:ext cx="8809150" cy="6452316"/>
          </a:xfrm>
          <a:prstGeom prst="rect">
            <a:avLst/>
          </a:prstGeom>
        </p:spPr>
      </p:pic>
    </p:spTree>
    <p:extLst>
      <p:ext uri="{BB962C8B-B14F-4D97-AF65-F5344CB8AC3E}">
        <p14:creationId xmlns:p14="http://schemas.microsoft.com/office/powerpoint/2010/main" val="329151921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Рисунок 3"/>
          <p:cNvPicPr/>
          <p:nvPr/>
        </p:nvPicPr>
        <p:blipFill>
          <a:blip r:embed="rId4">
            <a:extLst>
              <a:ext uri="{28A0092B-C50C-407E-A947-70E740481C1C}">
                <a14:useLocalDpi xmlns:a14="http://schemas.microsoft.com/office/drawing/2010/main" val="0"/>
              </a:ext>
            </a:extLst>
          </a:blip>
          <a:stretch>
            <a:fillRect/>
          </a:stretch>
        </p:blipFill>
        <p:spPr>
          <a:xfrm>
            <a:off x="257577" y="1287149"/>
            <a:ext cx="2962141" cy="4328040"/>
          </a:xfrm>
          <a:prstGeom prst="rect">
            <a:avLst/>
          </a:prstGeom>
        </p:spPr>
      </p:pic>
      <p:sp>
        <p:nvSpPr>
          <p:cNvPr id="2" name="Прямоугольник 1"/>
          <p:cNvSpPr/>
          <p:nvPr/>
        </p:nvSpPr>
        <p:spPr>
          <a:xfrm>
            <a:off x="619804" y="239265"/>
            <a:ext cx="8239243" cy="808619"/>
          </a:xfrm>
          <a:prstGeom prst="rect">
            <a:avLst/>
          </a:prstGeom>
        </p:spPr>
        <p:txBody>
          <a:bodyPr wrap="none">
            <a:spAutoFit/>
          </a:bodyPr>
          <a:lstStyle/>
          <a:p>
            <a:pPr algn="ctr">
              <a:lnSpc>
                <a:spcPct val="115000"/>
              </a:lnSpc>
              <a:spcAft>
                <a:spcPts val="0"/>
              </a:spcAft>
            </a:pPr>
            <a:r>
              <a:rPr lang="tt-RU" sz="4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ЯлаловаТәзкирә Мәрдән  кызы</a:t>
            </a:r>
            <a:endParaRPr lang="ru-RU" sz="4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3219718" y="1287149"/>
            <a:ext cx="5639329" cy="5858014"/>
          </a:xfrm>
          <a:prstGeom prst="rect">
            <a:avLst/>
          </a:prstGeom>
        </p:spPr>
        <p:txBody>
          <a:bodyPr wrap="square">
            <a:spAutoFit/>
          </a:bodyPr>
          <a:lstStyle/>
          <a:p>
            <a:pPr marL="165735" marR="683895" indent="100965" algn="just">
              <a:lnSpc>
                <a:spcPts val="1630"/>
              </a:lnSpc>
              <a:spcAft>
                <a:spcPts val="1000"/>
              </a:spcAft>
            </a:pPr>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Сугыштан соң туган балалар без,</a:t>
            </a:r>
            <a:endPar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165735" marR="683895" indent="100965" algn="just">
              <a:lnSpc>
                <a:spcPts val="1630"/>
              </a:lnSpc>
              <a:spcAft>
                <a:spcPts val="1000"/>
              </a:spcAft>
            </a:pPr>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Күңелләрдә- сугыш ярасы.</a:t>
            </a:r>
            <a:endPar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165735" marR="683895" indent="100965" algn="just">
              <a:lnSpc>
                <a:spcPts val="1630"/>
              </a:lnSpc>
              <a:spcAft>
                <a:spcPts val="1000"/>
              </a:spcAft>
            </a:pPr>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Сугыш бетү- әле туклык түгел,</a:t>
            </a:r>
            <a:endPar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165735" marR="683895" indent="100965" algn="just">
              <a:lnSpc>
                <a:spcPts val="1630"/>
              </a:lnSpc>
              <a:spcAft>
                <a:spcPts val="1000"/>
              </a:spcAft>
            </a:pPr>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Балачагым шулай башланды.</a:t>
            </a:r>
            <a:endPar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just"/>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Хәтер йомгагын сүтү шушы сүзләрдән башлана Тәзкирә апаның. Туган авылы Уразай башлангыч мәктәбен, аннары тарихи вакыйгаларга бай данлыклы Салагыш мәктәбен тәмамлауга күңелендә бер хыял бөреләнә үсмер кызның</a:t>
            </a:r>
            <a:r>
              <a:rPr lang="tt-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Укытучы булырга карар кыла.</a:t>
            </a:r>
            <a:r>
              <a:rPr lang="tt-RU" b="1" dirty="0" smtClean="0">
                <a:solidFill>
                  <a:srgbClr val="002060"/>
                </a:solidFill>
                <a:latin typeface="Times New Roman" panose="02020603050405020304" pitchFamily="18" charset="0"/>
                <a:cs typeface="Times New Roman" panose="02020603050405020304" pitchFamily="18" charset="0"/>
              </a:rPr>
              <a:t> </a:t>
            </a:r>
            <a:r>
              <a:rPr lang="tt-RU" b="1" dirty="0">
                <a:solidFill>
                  <a:srgbClr val="002060"/>
                </a:solidFill>
                <a:latin typeface="Times New Roman" panose="02020603050405020304" pitchFamily="18" charset="0"/>
                <a:cs typeface="Times New Roman" panose="02020603050405020304" pitchFamily="18" charset="0"/>
              </a:rPr>
              <a:t>Ике көндә биш имтихан тапшырып, Минзәлә педагогия училищесы студенты була Тәзкирә апа. Бик тырышырга туры килә. Чөнки нәкъ шушы елны татар группаларында да барлык фәннәрне дә урыс телендә укыта башлыйлар. Тирән белемле, ярдәмчел укытучыларын хөрмәт белән искә ала ул. Балалыктан да чыгып бетмәгән үсмерләрне чын укытучылар итеп тәрбияләргә тырыштылар, ди Тәзкирә Мәрдәновна.</a:t>
            </a:r>
            <a:endParaRPr lang="ru-RU" b="1" dirty="0">
              <a:solidFill>
                <a:srgbClr val="002060"/>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32867085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Рисунок 3" descr="C:\Users\Силуза\AppData\Local\Microsoft\Windows\Temporary Internet Files\Content.Word\002.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6593" y="1376496"/>
            <a:ext cx="3325097" cy="4547786"/>
          </a:xfrm>
          <a:prstGeom prst="rect">
            <a:avLst/>
          </a:prstGeom>
          <a:noFill/>
          <a:ln>
            <a:noFill/>
          </a:ln>
        </p:spPr>
      </p:pic>
      <p:sp>
        <p:nvSpPr>
          <p:cNvPr id="2" name="Прямоугольник 1"/>
          <p:cNvSpPr/>
          <p:nvPr/>
        </p:nvSpPr>
        <p:spPr>
          <a:xfrm>
            <a:off x="655128" y="217800"/>
            <a:ext cx="7458837" cy="707886"/>
          </a:xfrm>
          <a:prstGeom prst="rect">
            <a:avLst/>
          </a:prstGeom>
        </p:spPr>
        <p:txBody>
          <a:bodyPr wrap="none">
            <a:spAutoFit/>
          </a:bodyPr>
          <a:lstStyle/>
          <a:p>
            <a:r>
              <a:rPr lang="tt-RU" sz="4000" b="1" dirty="0">
                <a:solidFill>
                  <a:srgbClr val="7030A0"/>
                </a:solidFill>
                <a:latin typeface="Times New Roman" panose="02020603050405020304" pitchFamily="18" charset="0"/>
                <a:ea typeface="Calibri" panose="020F0502020204030204" pitchFamily="34" charset="0"/>
              </a:rPr>
              <a:t>Сәрвәрова Әлфия Фалих кызы</a:t>
            </a:r>
            <a:endParaRPr lang="ru-RU" sz="4000" b="1" dirty="0">
              <a:solidFill>
                <a:srgbClr val="7030A0"/>
              </a:solidFill>
            </a:endParaRPr>
          </a:p>
        </p:txBody>
      </p:sp>
      <p:sp>
        <p:nvSpPr>
          <p:cNvPr id="5" name="Прямоугольник 4"/>
          <p:cNvSpPr/>
          <p:nvPr/>
        </p:nvSpPr>
        <p:spPr>
          <a:xfrm>
            <a:off x="3960254" y="1143486"/>
            <a:ext cx="4572000" cy="5355312"/>
          </a:xfrm>
          <a:prstGeom prst="rect">
            <a:avLst/>
          </a:prstGeom>
        </p:spPr>
        <p:txBody>
          <a:bodyPr>
            <a:spAutoFit/>
          </a:bodyPr>
          <a:lstStyle/>
          <a:p>
            <a:pPr algn="just"/>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1979 нче елда Әлфия Фалиховна Тат. Бүләр урта мәктәбендә укыта башлый. Гади  укытучыдан мәктәп директоры дәрәҗәсенә  кадәр күтәрелә  ул. Һәр эшне  оештыра белгән , хезмәтенә  бирелгән,  төрле  проблемарны сабыр  хәл  итә белүче  укытучы коллективта зур хөрмәт казана. </a:t>
            </a:r>
            <a:r>
              <a:rPr lang="tt-RU" b="1" dirty="0">
                <a:solidFill>
                  <a:srgbClr val="002060"/>
                </a:solidFill>
                <a:latin typeface="Times New Roman" panose="02020603050405020304" pitchFamily="18" charset="0"/>
                <a:cs typeface="Times New Roman" panose="02020603050405020304" pitchFamily="18" charset="0"/>
              </a:rPr>
              <a:t>Тәҗрибәле педагог  укучыларның  танып – белү активлыгын, иҗади фикерләүләрен үстерү юнәлешендә актив эшли, бай эш тәҗрибәсе белән теләп уртаклаша. Әлфия Фалиховнаның көн таләпләренә җавап бирерлек итеп җиһазланган кабинеты бар. Һәр дәрескә кирәкле материаллар үз урынында, тәртип белән урнаштырылган. Укытучының хезмәте имтихан нәтиҗәләрендә, контроль эшләрдә ачык чагыла. </a:t>
            </a:r>
            <a:endParaRPr lang="ru-RU"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81307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11112" y="-80682"/>
            <a:ext cx="9144000" cy="6858000"/>
          </a:xfrm>
          <a:prstGeom prst="rect">
            <a:avLst/>
          </a:prstGeom>
        </p:spPr>
      </p:pic>
      <p:sp>
        <p:nvSpPr>
          <p:cNvPr id="2" name="Прямоугольник 1"/>
          <p:cNvSpPr/>
          <p:nvPr/>
        </p:nvSpPr>
        <p:spPr>
          <a:xfrm>
            <a:off x="1501287" y="269315"/>
            <a:ext cx="6141426" cy="769441"/>
          </a:xfrm>
          <a:prstGeom prst="rect">
            <a:avLst/>
          </a:prstGeom>
        </p:spPr>
        <p:txBody>
          <a:bodyPr wrap="none">
            <a:spAutoFit/>
          </a:bodyPr>
          <a:lstStyle/>
          <a:p>
            <a:pPr algn="ctr">
              <a:spcBef>
                <a:spcPct val="0"/>
              </a:spcBef>
            </a:pPr>
            <a:r>
              <a:rPr lang="tt-RU" altLang="ru-RU" sz="4400" b="1" dirty="0">
                <a:solidFill>
                  <a:srgbClr val="002060"/>
                </a:solidFill>
                <a:latin typeface="Times New Roman" panose="02020603050405020304" pitchFamily="18" charset="0"/>
                <a:cs typeface="Times New Roman" panose="02020603050405020304" pitchFamily="18" charset="0"/>
              </a:rPr>
              <a:t>Мәктәп ничек төзелде?</a:t>
            </a:r>
            <a:endParaRPr lang="ru-RU" altLang="ru-RU" sz="4400" b="1" dirty="0">
              <a:solidFill>
                <a:srgbClr val="00206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744605" y="1241431"/>
            <a:ext cx="7881870" cy="1785104"/>
          </a:xfrm>
          <a:prstGeom prst="rect">
            <a:avLst/>
          </a:prstGeom>
        </p:spPr>
        <p:txBody>
          <a:bodyPr wrap="square">
            <a:spAutoFit/>
          </a:bodyPr>
          <a:lstStyle/>
          <a:p>
            <a:r>
              <a:rPr lang="tt-RU" altLang="ru-RU" sz="2000" b="1" dirty="0" smtClean="0">
                <a:solidFill>
                  <a:srgbClr val="002060"/>
                </a:solidFill>
                <a:latin typeface="Times New Roman" panose="02020603050405020304" pitchFamily="18" charset="0"/>
                <a:cs typeface="Times New Roman" panose="02020603050405020304" pitchFamily="18" charset="0"/>
              </a:rPr>
              <a:t> </a:t>
            </a:r>
            <a:r>
              <a:rPr lang="tt-RU" altLang="ru-RU" b="1" dirty="0" smtClean="0">
                <a:solidFill>
                  <a:srgbClr val="002060"/>
                </a:solidFill>
                <a:latin typeface="Times New Roman" panose="02020603050405020304" pitchFamily="18" charset="0"/>
                <a:cs typeface="Times New Roman" panose="02020603050405020304" pitchFamily="18" charset="0"/>
              </a:rPr>
              <a:t>1969 нчы елда колхоз рәисе Татарстан АССР Верховный Советы депутаты Мирхаҗиян Сәлахов КПСС райкомының ул чактагы беренче секретаре Хәбибуллин Рәис Хисамовичка һәм район Советы башкарма комитеты рәисе Аксаков Гурий Николаевичка Тат.Бүләрдә урта мәктәп салдыру теләген җиткерә. Аңа каршы килмиләр. Ниһаять,1970 нче  елның 8 нче  июле көнне төзелеш башланып китә.</a:t>
            </a:r>
            <a:endParaRPr lang="ru-RU" dirty="0">
              <a:solidFill>
                <a:srgbClr val="002060"/>
              </a:solidFill>
            </a:endParaRPr>
          </a:p>
        </p:txBody>
      </p:sp>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750" y="3026535"/>
            <a:ext cx="8086725" cy="3450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680678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6" name="Picture 7"/>
          <p:cNvPicPr/>
          <p:nvPr/>
        </p:nvPicPr>
        <p:blipFill>
          <a:blip r:embed="rId4"/>
          <a:stretch>
            <a:fillRect/>
          </a:stretch>
        </p:blipFill>
        <p:spPr>
          <a:xfrm>
            <a:off x="5097948" y="1406457"/>
            <a:ext cx="3302510" cy="4437187"/>
          </a:xfrm>
          <a:prstGeom prst="rect">
            <a:avLst/>
          </a:prstGeom>
        </p:spPr>
      </p:pic>
      <p:sp>
        <p:nvSpPr>
          <p:cNvPr id="7" name="Прямоугольник 6"/>
          <p:cNvSpPr/>
          <p:nvPr/>
        </p:nvSpPr>
        <p:spPr>
          <a:xfrm>
            <a:off x="688098" y="2194953"/>
            <a:ext cx="4101616" cy="3648691"/>
          </a:xfrm>
          <a:prstGeom prst="rect">
            <a:avLst/>
          </a:prstGeom>
        </p:spPr>
        <p:txBody>
          <a:bodyPr wrap="square">
            <a:spAutoFit/>
          </a:bodyPr>
          <a:lstStyle/>
          <a:p>
            <a:pPr algn="just">
              <a:lnSpc>
                <a:spcPct val="107000"/>
              </a:lnSpc>
              <a:spcAft>
                <a:spcPts val="800"/>
              </a:spcAft>
            </a:pP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Чибәр</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ягымлы</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Ялалова</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Рәмзилә</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Габделхәй</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кызы</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үзенең</a:t>
            </a:r>
            <a:r>
              <a:rPr lang="ru-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хезмәт</a:t>
            </a:r>
            <a:r>
              <a:rPr lang="ru-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юлын</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1974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елда</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Тат</a:t>
            </a:r>
            <a:r>
              <a:rPr lang="ru-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Бүләр</a:t>
            </a:r>
            <a:r>
              <a:rPr lang="ru-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мәктәбендә</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пионервожатый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булып</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башлый</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Шунда</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эшләгәндә</a:t>
            </a:r>
            <a:r>
              <a:rPr lang="ru-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Нур</a:t>
            </a:r>
            <a:r>
              <a:rPr lang="ru-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Шәех</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улы</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белән</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гаилә</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кора.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Укучыларның</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иң</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яраткан</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укытучыларының</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берсе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була</a:t>
            </a:r>
            <a:r>
              <a:rPr lang="ru-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Тырыш,инициативалы</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белемле</a:t>
            </a:r>
            <a:r>
              <a:rPr lang="ru-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талантлы</a:t>
            </a:r>
            <a:r>
              <a:rPr lang="ru-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укытучыны</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тиз</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күреп</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алалар</a:t>
            </a:r>
            <a:r>
              <a:rPr lang="ru-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һәм</a:t>
            </a:r>
            <a:r>
              <a:rPr lang="ru-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ул</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Хезмәт</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уңышлары</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өчен</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медале</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белән</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бүләкләнә</a:t>
            </a:r>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endParaRPr lang="ru-RU"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Прямоугольник 7"/>
          <p:cNvSpPr/>
          <p:nvPr/>
        </p:nvSpPr>
        <p:spPr>
          <a:xfrm>
            <a:off x="541241" y="299452"/>
            <a:ext cx="8289064" cy="707886"/>
          </a:xfrm>
          <a:prstGeom prst="rect">
            <a:avLst/>
          </a:prstGeom>
        </p:spPr>
        <p:txBody>
          <a:bodyPr wrap="none">
            <a:spAutoFit/>
          </a:bodyPr>
          <a:lstStyle/>
          <a:p>
            <a:r>
              <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sz="40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Ялалова</a:t>
            </a:r>
            <a:r>
              <a:rPr lang="ru-RU" sz="40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sz="40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Рәмзилә</a:t>
            </a:r>
            <a:r>
              <a:rPr lang="ru-RU" sz="40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sz="40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Габделхәй</a:t>
            </a:r>
            <a:r>
              <a:rPr lang="ru-RU" sz="40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sz="40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кызы</a:t>
            </a:r>
            <a:r>
              <a:rPr lang="ru-RU" sz="40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endParaRPr lang="ru-RU" sz="4000" dirty="0"/>
          </a:p>
        </p:txBody>
      </p:sp>
    </p:spTree>
    <p:extLst>
      <p:ext uri="{BB962C8B-B14F-4D97-AF65-F5344CB8AC3E}">
        <p14:creationId xmlns:p14="http://schemas.microsoft.com/office/powerpoint/2010/main" val="90117682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231451" y="21106"/>
            <a:ext cx="9144000" cy="6858000"/>
          </a:xfrm>
          <a:prstGeom prst="rect">
            <a:avLst/>
          </a:prstGeom>
        </p:spPr>
      </p:pic>
      <p:pic>
        <p:nvPicPr>
          <p:cNvPr id="4" name="Рисунок 3"/>
          <p:cNvPicPr/>
          <p:nvPr/>
        </p:nvPicPr>
        <p:blipFill>
          <a:blip r:embed="rId4" cstate="print">
            <a:extLst>
              <a:ext uri="{28A0092B-C50C-407E-A947-70E740481C1C}">
                <a14:useLocalDpi xmlns:a14="http://schemas.microsoft.com/office/drawing/2010/main" val="0"/>
              </a:ext>
            </a:extLst>
          </a:blip>
          <a:stretch>
            <a:fillRect/>
          </a:stretch>
        </p:blipFill>
        <p:spPr>
          <a:xfrm>
            <a:off x="797509" y="1380819"/>
            <a:ext cx="3309871" cy="4330163"/>
          </a:xfrm>
          <a:prstGeom prst="rect">
            <a:avLst/>
          </a:prstGeom>
        </p:spPr>
      </p:pic>
      <p:sp>
        <p:nvSpPr>
          <p:cNvPr id="2" name="Прямоугольник 1"/>
          <p:cNvSpPr/>
          <p:nvPr/>
        </p:nvSpPr>
        <p:spPr>
          <a:xfrm>
            <a:off x="4262906" y="1252307"/>
            <a:ext cx="4724339" cy="4865691"/>
          </a:xfrm>
          <a:prstGeom prst="rect">
            <a:avLst/>
          </a:prstGeom>
        </p:spPr>
        <p:txBody>
          <a:bodyPr wrap="square">
            <a:spAutoFit/>
          </a:bodyPr>
          <a:lstStyle/>
          <a:p>
            <a:pPr marR="683895" algn="just">
              <a:lnSpc>
                <a:spcPts val="1630"/>
              </a:lnSpc>
              <a:spcAft>
                <a:spcPts val="1000"/>
              </a:spcAft>
            </a:pPr>
            <a:r>
              <a:rPr lang="tt-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Тат</a:t>
            </a:r>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Бүләр урта мәктәбен тәмамлагач, Гөлнур Казан дәүләт   педагогия институтының физика-математика факультетында укый. Кулына диплом алган яшь белгечне 1977  нче елда үзе укыган мәктәпкә математика укытучысы итеп билгелиләр. Шул елдан башлап, аның бөтен хезмәте, уңышы һәм табышлары шушы мәктәп белән бәйле.</a:t>
            </a:r>
            <a:endPar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165735" marR="683895" algn="just">
              <a:lnSpc>
                <a:spcPts val="1630"/>
              </a:lnSpc>
              <a:spcAft>
                <a:spcPts val="1000"/>
              </a:spcAft>
            </a:pPr>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Курка-курка беренче </a:t>
            </a:r>
            <a:r>
              <a:rPr lang="tt-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дәрескә   керүләрен </a:t>
            </a:r>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Гөлнур елмаеп искә ала</a:t>
            </a:r>
            <a:r>
              <a:rPr lang="tt-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Кайбер </a:t>
            </a:r>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сыйныфларда укучылар саны утыздан да артык. Өстәвенә X сыйныфка җитәкче итеп билгелиләр. Ләкин ул үз фәнен тирән белүе, укучыларның һәр соравына җавап бирә алуы нәтиҗәсендә тиз арада укучыларның яраткан укытучысына әверелә. </a:t>
            </a:r>
            <a:endParaRPr lang="ru-RU"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309093" y="313192"/>
            <a:ext cx="8525814" cy="658642"/>
          </a:xfrm>
          <a:prstGeom prst="rect">
            <a:avLst/>
          </a:prstGeom>
        </p:spPr>
        <p:txBody>
          <a:bodyPr wrap="square">
            <a:spAutoFit/>
          </a:bodyPr>
          <a:lstStyle/>
          <a:p>
            <a:pPr marL="990600" marR="683895" algn="ctr">
              <a:lnSpc>
                <a:spcPct val="115000"/>
              </a:lnSpc>
              <a:spcAft>
                <a:spcPts val="0"/>
              </a:spcAft>
            </a:pPr>
            <a:r>
              <a:rPr lang="tt-RU" sz="32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Салихова Гөлнур Тимергали кызы</a:t>
            </a:r>
            <a:endParaRPr lang="ru-RU" sz="32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632655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1" y="0"/>
            <a:ext cx="9144000" cy="6858000"/>
          </a:xfrm>
          <a:prstGeom prst="rect">
            <a:avLst/>
          </a:prstGeom>
        </p:spPr>
      </p:pic>
      <p:pic>
        <p:nvPicPr>
          <p:cNvPr id="4" name="Рисунок 3"/>
          <p:cNvPicPr/>
          <p:nvPr/>
        </p:nvPicPr>
        <p:blipFill>
          <a:blip r:embed="rId4">
            <a:extLst>
              <a:ext uri="{28A0092B-C50C-407E-A947-70E740481C1C}">
                <a14:useLocalDpi xmlns:a14="http://schemas.microsoft.com/office/drawing/2010/main" val="0"/>
              </a:ext>
            </a:extLst>
          </a:blip>
          <a:stretch>
            <a:fillRect/>
          </a:stretch>
        </p:blipFill>
        <p:spPr>
          <a:xfrm>
            <a:off x="5266057" y="1212251"/>
            <a:ext cx="3170953" cy="4642513"/>
          </a:xfrm>
          <a:prstGeom prst="rect">
            <a:avLst/>
          </a:prstGeom>
        </p:spPr>
      </p:pic>
      <p:sp>
        <p:nvSpPr>
          <p:cNvPr id="5" name="Прямоугольник 4"/>
          <p:cNvSpPr/>
          <p:nvPr/>
        </p:nvSpPr>
        <p:spPr>
          <a:xfrm>
            <a:off x="0" y="218054"/>
            <a:ext cx="8950816" cy="658642"/>
          </a:xfrm>
          <a:prstGeom prst="rect">
            <a:avLst/>
          </a:prstGeom>
        </p:spPr>
        <p:txBody>
          <a:bodyPr wrap="square">
            <a:spAutoFit/>
          </a:bodyPr>
          <a:lstStyle/>
          <a:p>
            <a:pPr marL="1170305" marR="18415">
              <a:lnSpc>
                <a:spcPct val="115000"/>
              </a:lnSpc>
              <a:spcAft>
                <a:spcPts val="0"/>
              </a:spcAft>
            </a:pPr>
            <a:r>
              <a:rPr lang="tt-RU" sz="32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Сәхбетдинова Җәмилә  </a:t>
            </a:r>
            <a:r>
              <a:rPr lang="tt-RU" sz="3200" b="1" dirty="0" smtClean="0">
                <a:solidFill>
                  <a:srgbClr val="7030A0"/>
                </a:solidFill>
                <a:latin typeface="Times New Roman" panose="02020603050405020304" pitchFamily="18" charset="0"/>
                <a:ea typeface="Calibri" panose="020F0502020204030204" pitchFamily="34" charset="0"/>
                <a:cs typeface="Times New Roman" panose="02020603050405020304" pitchFamily="18" charset="0"/>
              </a:rPr>
              <a:t>Мирзаһит кызы</a:t>
            </a:r>
            <a:endParaRPr lang="ru-RU" sz="32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386365" y="1081622"/>
            <a:ext cx="5200315" cy="5353004"/>
          </a:xfrm>
          <a:prstGeom prst="rect">
            <a:avLst/>
          </a:prstGeom>
        </p:spPr>
        <p:txBody>
          <a:bodyPr wrap="square">
            <a:spAutoFit/>
          </a:bodyPr>
          <a:lstStyle/>
          <a:p>
            <a:pPr marL="165735" marR="683895" indent="100965" algn="just">
              <a:lnSpc>
                <a:spcPts val="1630"/>
              </a:lnSpc>
              <a:spcAft>
                <a:spcPts val="1000"/>
              </a:spcAft>
              <a:tabLst>
                <a:tab pos="1638300" algn="l"/>
              </a:tabLst>
            </a:pPr>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Бала күңеле үзе яраткан укытучыны гына кабул итә</a:t>
            </a:r>
            <a:r>
              <a:rPr lang="tt-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Аны </a:t>
            </a:r>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йөрәге түренә үк урнаштыра да гомере буе укытучысына </a:t>
            </a:r>
            <a:r>
              <a:rPr lang="tt-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сокланып яши</a:t>
            </a:r>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Шундый укытучыларның берсен- дүрт дистә елга якын гомерен балалар тәрбияләүгә багышлаган, нәтиҗәле хезмәте өчен Мактау кәгазьләре белән бүләкләнгән, “Мәгарифтәге казанышлары өчен” </a:t>
            </a:r>
            <a:r>
              <a:rPr lang="tt-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билгесенә лаек </a:t>
            </a:r>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булган Сәхбетдинова Җәмилә Мирзаһит кызын элеккеге һәм хәзерге укучылары һәр кайсы үз әниләредәй якын күрә.</a:t>
            </a:r>
            <a:endParaRPr lang="ru-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165735" marR="683895" indent="100965" algn="just">
              <a:lnSpc>
                <a:spcPts val="1630"/>
              </a:lnSpc>
              <a:spcAft>
                <a:spcPts val="1000"/>
              </a:spcAft>
              <a:tabLst>
                <a:tab pos="1638300" algn="l"/>
              </a:tabLst>
            </a:pPr>
            <a:r>
              <a:rPr lang="tt-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Сабантуй</a:t>
            </a:r>
            <a:r>
              <a:rPr lang="tt-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Көмеш кыңгырау”, “Ватаным Татарстан”, “Мәгърифәт”, “Татарстан яшьләре” газеталары, “Ялкын”,  “Мәгариф” җурналлары тәкъдим  иткән конкурсларның берсе дә читтә калмаган. Нәтиҗәләре дә куанычлы, җиңүләре 1 нче, 2нче, 3 нче урыннар. Күпме балаларның, ата- аналарның һәм Җәмилә Мирзаһитовнаның тырышлыгы һәм шатлыгы болар.</a:t>
            </a:r>
            <a:endParaRPr lang="ru-RU"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4774487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Рисунок 3"/>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62918" y="1236505"/>
            <a:ext cx="2914985" cy="4417319"/>
          </a:xfrm>
          <a:prstGeom prst="rect">
            <a:avLst/>
          </a:prstGeom>
          <a:noFill/>
          <a:ln>
            <a:noFill/>
          </a:ln>
        </p:spPr>
      </p:pic>
      <p:sp>
        <p:nvSpPr>
          <p:cNvPr id="2" name="Прямоугольник 1"/>
          <p:cNvSpPr/>
          <p:nvPr/>
        </p:nvSpPr>
        <p:spPr>
          <a:xfrm>
            <a:off x="516008" y="412812"/>
            <a:ext cx="8318047" cy="755400"/>
          </a:xfrm>
          <a:prstGeom prst="rect">
            <a:avLst/>
          </a:prstGeom>
        </p:spPr>
        <p:txBody>
          <a:bodyPr wrap="none">
            <a:spAutoFit/>
          </a:bodyPr>
          <a:lstStyle/>
          <a:p>
            <a:pPr algn="ctr">
              <a:lnSpc>
                <a:spcPct val="115000"/>
              </a:lnSpc>
              <a:spcAft>
                <a:spcPts val="1000"/>
              </a:spcAft>
            </a:pPr>
            <a:r>
              <a:rPr lang="tt-RU" sz="40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Мәхмүтова Рәнисә Мөһәндәс кызы</a:t>
            </a:r>
            <a:endParaRPr lang="ru-RU" sz="40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516008" y="1168212"/>
            <a:ext cx="5343879" cy="5710794"/>
          </a:xfrm>
          <a:prstGeom prst="rect">
            <a:avLst/>
          </a:prstGeom>
        </p:spPr>
        <p:txBody>
          <a:bodyPr wrap="square">
            <a:spAutoFit/>
          </a:bodyPr>
          <a:lstStyle/>
          <a:p>
            <a:pPr algn="just">
              <a:spcAft>
                <a:spcPts val="1000"/>
              </a:spcAft>
            </a:pPr>
            <a:r>
              <a:rPr lang="tt-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Хезмәтемдә </a:t>
            </a:r>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кайнап 55 яшьлек гомер бәйрәме җитүен сизми дә калганмын. Тормыш һәм хезмәт юлыма борылып карап нәтиҗәләр ясар вакыт җиткән. </a:t>
            </a:r>
            <a:r>
              <a:rPr lang="tt-RU" b="1" dirty="0">
                <a:solidFill>
                  <a:srgbClr val="002060"/>
                </a:solidFill>
                <a:latin typeface="Times New Roman" panose="02020603050405020304" pitchFamily="18" charset="0"/>
                <a:cs typeface="Times New Roman" panose="02020603050405020304" pitchFamily="18" charset="0"/>
              </a:rPr>
              <a:t>1980 нче елда  Алабуга педагогия институтын тәмамлап</a:t>
            </a:r>
            <a:r>
              <a:rPr lang="tt-RU" b="1" dirty="0" smtClean="0">
                <a:solidFill>
                  <a:srgbClr val="002060"/>
                </a:solidFill>
                <a:latin typeface="Times New Roman" panose="02020603050405020304" pitchFamily="18" charset="0"/>
                <a:cs typeface="Times New Roman" panose="02020603050405020304" pitchFamily="18" charset="0"/>
              </a:rPr>
              <a:t>, Тат</a:t>
            </a:r>
            <a:r>
              <a:rPr lang="tt-RU" b="1" dirty="0">
                <a:solidFill>
                  <a:srgbClr val="002060"/>
                </a:solidFill>
                <a:latin typeface="Times New Roman" panose="02020603050405020304" pitchFamily="18" charset="0"/>
                <a:cs typeface="Times New Roman" panose="02020603050405020304" pitchFamily="18" charset="0"/>
              </a:rPr>
              <a:t>. Бүләр урта мәктәбенә тарих һәм җәмгыять белеме укытучысы буларак билгеләндем.</a:t>
            </a:r>
            <a:r>
              <a:rPr lang="tt-RU" b="1" i="1" dirty="0">
                <a:solidFill>
                  <a:srgbClr val="002060"/>
                </a:solidFill>
                <a:latin typeface="Times New Roman" panose="02020603050405020304" pitchFamily="18" charset="0"/>
                <a:cs typeface="Times New Roman" panose="02020603050405020304" pitchFamily="18" charset="0"/>
              </a:rPr>
              <a:t>   </a:t>
            </a:r>
            <a:endParaRPr lang="tt-RU" b="1" i="1" dirty="0" smtClean="0">
              <a:solidFill>
                <a:srgbClr val="002060"/>
              </a:solidFill>
              <a:latin typeface="Times New Roman" panose="02020603050405020304" pitchFamily="18" charset="0"/>
              <a:cs typeface="Times New Roman" panose="02020603050405020304" pitchFamily="18" charset="0"/>
            </a:endParaRPr>
          </a:p>
          <a:p>
            <a:pPr algn="just">
              <a:spcAft>
                <a:spcPts val="1000"/>
              </a:spcAft>
            </a:pPr>
            <a:r>
              <a:rPr lang="tt-RU" b="1" dirty="0" smtClean="0">
                <a:solidFill>
                  <a:srgbClr val="002060"/>
                </a:solidFill>
                <a:latin typeface="Times New Roman" panose="02020603050405020304" pitchFamily="18" charset="0"/>
                <a:cs typeface="Times New Roman" panose="02020603050405020304" pitchFamily="18" charset="0"/>
              </a:rPr>
              <a:t>Тат </a:t>
            </a:r>
            <a:r>
              <a:rPr lang="tt-RU" b="1" dirty="0">
                <a:solidFill>
                  <a:srgbClr val="002060"/>
                </a:solidFill>
                <a:latin typeface="Times New Roman" panose="02020603050405020304" pitchFamily="18" charset="0"/>
                <a:cs typeface="Times New Roman" panose="02020603050405020304" pitchFamily="18" charset="0"/>
              </a:rPr>
              <a:t>Бүләр урта мәктәбе мине  яшь укытучы буларак көйләп тормады</a:t>
            </a:r>
            <a:r>
              <a:rPr lang="tt-RU" b="1" dirty="0" smtClean="0">
                <a:solidFill>
                  <a:srgbClr val="002060"/>
                </a:solidFill>
                <a:latin typeface="Times New Roman" panose="02020603050405020304" pitchFamily="18" charset="0"/>
                <a:cs typeface="Times New Roman" panose="02020603050405020304" pitchFamily="18" charset="0"/>
              </a:rPr>
              <a:t>. Тарих </a:t>
            </a:r>
            <a:r>
              <a:rPr lang="tt-RU" b="1" dirty="0">
                <a:solidFill>
                  <a:srgbClr val="002060"/>
                </a:solidFill>
                <a:latin typeface="Times New Roman" panose="02020603050405020304" pitchFamily="18" charset="0"/>
                <a:cs typeface="Times New Roman" panose="02020603050405020304" pitchFamily="18" charset="0"/>
              </a:rPr>
              <a:t>һәм җәмгыять белеме  дәресләренә өстәп  36 балалы  “авыр класс” исеме алган 6нчы сыйныфны тапшырды. Тормышның мине укытучы буларак сынавы иде бу</a:t>
            </a:r>
            <a:r>
              <a:rPr lang="tt-RU" b="1" dirty="0" smtClean="0">
                <a:solidFill>
                  <a:srgbClr val="002060"/>
                </a:solidFill>
                <a:latin typeface="Times New Roman" panose="02020603050405020304" pitchFamily="18" charset="0"/>
                <a:cs typeface="Times New Roman" panose="02020603050405020304" pitchFamily="18" charset="0"/>
              </a:rPr>
              <a:t>.</a:t>
            </a:r>
            <a:r>
              <a:rPr lang="tt-RU" b="1" dirty="0">
                <a:solidFill>
                  <a:srgbClr val="002060"/>
                </a:solidFill>
                <a:latin typeface="Times New Roman" panose="02020603050405020304" pitchFamily="18" charset="0"/>
                <a:cs typeface="Times New Roman" panose="02020603050405020304" pitchFamily="18" charset="0"/>
              </a:rPr>
              <a:t> Нәрсәгә генә ирешсә дә</a:t>
            </a:r>
            <a:r>
              <a:rPr lang="tt-RU" b="1" dirty="0" smtClean="0">
                <a:solidFill>
                  <a:srgbClr val="002060"/>
                </a:solidFill>
                <a:latin typeface="Times New Roman" panose="02020603050405020304" pitchFamily="18" charset="0"/>
                <a:cs typeface="Times New Roman" panose="02020603050405020304" pitchFamily="18" charset="0"/>
              </a:rPr>
              <a:t>, кеше </a:t>
            </a:r>
            <a:r>
              <a:rPr lang="tt-RU" b="1" dirty="0">
                <a:solidFill>
                  <a:srgbClr val="002060"/>
                </a:solidFill>
                <a:latin typeface="Times New Roman" panose="02020603050405020304" pitchFamily="18" charset="0"/>
                <a:cs typeface="Times New Roman" panose="02020603050405020304" pitchFamily="18" charset="0"/>
              </a:rPr>
              <a:t>үзенең  </a:t>
            </a:r>
            <a:r>
              <a:rPr lang="tt-RU" b="1" dirty="0" smtClean="0">
                <a:solidFill>
                  <a:srgbClr val="002060"/>
                </a:solidFill>
                <a:latin typeface="Times New Roman" panose="02020603050405020304" pitchFamily="18" charset="0"/>
                <a:cs typeface="Times New Roman" panose="02020603050405020304" pitchFamily="18" charset="0"/>
              </a:rPr>
              <a:t>укытучыларына, остазларына </a:t>
            </a:r>
            <a:r>
              <a:rPr lang="tt-RU" b="1" dirty="0" smtClean="0">
                <a:solidFill>
                  <a:srgbClr val="002060"/>
                </a:solidFill>
                <a:latin typeface="Times New Roman" panose="02020603050405020304" pitchFamily="18" charset="0"/>
                <a:cs typeface="Times New Roman" panose="02020603050405020304" pitchFamily="18" charset="0"/>
              </a:rPr>
              <a:t>бурычлы</a:t>
            </a:r>
            <a:r>
              <a:rPr lang="tt-RU" b="1" dirty="0" smtClean="0">
                <a:solidFill>
                  <a:srgbClr val="002060"/>
                </a:solidFill>
                <a:latin typeface="Times New Roman" panose="02020603050405020304" pitchFamily="18" charset="0"/>
                <a:cs typeface="Times New Roman" panose="02020603050405020304" pitchFamily="18" charset="0"/>
              </a:rPr>
              <a:t>. Укытучыларыма, өстәп </a:t>
            </a:r>
            <a:r>
              <a:rPr lang="tt-RU" b="1" dirty="0">
                <a:solidFill>
                  <a:srgbClr val="002060"/>
                </a:solidFill>
                <a:latin typeface="Times New Roman" panose="02020603050405020304" pitchFamily="18" charset="0"/>
                <a:cs typeface="Times New Roman" panose="02020603050405020304" pitchFamily="18" charset="0"/>
              </a:rPr>
              <a:t>остазларыма да чиксез рәхмәтле мин,-</a:t>
            </a:r>
            <a:r>
              <a:rPr lang="tt-RU" b="1" i="1" dirty="0">
                <a:solidFill>
                  <a:srgbClr val="002060"/>
                </a:solidFill>
                <a:latin typeface="Times New Roman" panose="02020603050405020304" pitchFamily="18" charset="0"/>
                <a:cs typeface="Times New Roman" panose="02020603050405020304" pitchFamily="18" charset="0"/>
              </a:rPr>
              <a:t> </a:t>
            </a:r>
            <a:r>
              <a:rPr lang="tt-RU" b="1" dirty="0">
                <a:solidFill>
                  <a:srgbClr val="002060"/>
                </a:solidFill>
                <a:latin typeface="Times New Roman" panose="02020603050405020304" pitchFamily="18" charset="0"/>
                <a:cs typeface="Times New Roman" panose="02020603050405020304" pitchFamily="18" charset="0"/>
              </a:rPr>
              <a:t>ди Рәнисә Мөһәндәс кызы үзенең гомер йомгагын сүтеп барлаганда.</a:t>
            </a:r>
            <a:endParaRPr lang="ru-RU" b="1" dirty="0">
              <a:solidFill>
                <a:srgbClr val="002060"/>
              </a:solidFill>
              <a:latin typeface="Times New Roman" panose="02020603050405020304" pitchFamily="18" charset="0"/>
              <a:cs typeface="Times New Roman" panose="02020603050405020304" pitchFamily="18" charset="0"/>
            </a:endParaRPr>
          </a:p>
          <a:p>
            <a:pPr algn="just">
              <a:spcAft>
                <a:spcPts val="1000"/>
              </a:spcAft>
            </a:pPr>
            <a:endParaRPr lang="ru-RU" dirty="0"/>
          </a:p>
          <a:p>
            <a:pPr algn="just">
              <a:lnSpc>
                <a:spcPct val="115000"/>
              </a:lnSpc>
              <a:spcAft>
                <a:spcPts val="1000"/>
              </a:spcAft>
            </a:pP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8332742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Рисунок 3" descr="E:\сария.jpg"/>
          <p:cNvPicPr/>
          <p:nvPr/>
        </p:nvPicPr>
        <p:blipFill>
          <a:blip r:embed="rId4">
            <a:extLst>
              <a:ext uri="{28A0092B-C50C-407E-A947-70E740481C1C}">
                <a14:useLocalDpi xmlns:a14="http://schemas.microsoft.com/office/drawing/2010/main" val="0"/>
              </a:ext>
            </a:extLst>
          </a:blip>
          <a:srcRect/>
          <a:stretch>
            <a:fillRect/>
          </a:stretch>
        </p:blipFill>
        <p:spPr bwMode="auto">
          <a:xfrm>
            <a:off x="422181" y="1209804"/>
            <a:ext cx="3559801" cy="4438391"/>
          </a:xfrm>
          <a:prstGeom prst="rect">
            <a:avLst/>
          </a:prstGeom>
          <a:noFill/>
          <a:ln>
            <a:noFill/>
          </a:ln>
        </p:spPr>
      </p:pic>
      <p:sp>
        <p:nvSpPr>
          <p:cNvPr id="2" name="Прямоугольник 1"/>
          <p:cNvSpPr/>
          <p:nvPr/>
        </p:nvSpPr>
        <p:spPr>
          <a:xfrm>
            <a:off x="855925" y="188416"/>
            <a:ext cx="7700698" cy="646331"/>
          </a:xfrm>
          <a:prstGeom prst="rect">
            <a:avLst/>
          </a:prstGeom>
        </p:spPr>
        <p:txBody>
          <a:bodyPr wrap="none">
            <a:spAutoFit/>
          </a:bodyPr>
          <a:lstStyle/>
          <a:p>
            <a:r>
              <a:rPr lang="tt-RU" sz="3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Мирзаянова Сәрия Тимергалиевна </a:t>
            </a:r>
            <a:endParaRPr lang="ru-RU" sz="3600" b="1" dirty="0">
              <a:solidFill>
                <a:srgbClr val="7030A0"/>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4141763" y="751343"/>
            <a:ext cx="4842456" cy="5632311"/>
          </a:xfrm>
          <a:prstGeom prst="rect">
            <a:avLst/>
          </a:prstGeom>
        </p:spPr>
        <p:txBody>
          <a:bodyPr wrap="square">
            <a:spAutoFit/>
          </a:bodyPr>
          <a:lstStyle/>
          <a:p>
            <a:pPr algn="just"/>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Мирзаянова Сәрия Тимергалиевна хезмәт укытучысы буларак  хезмәт юлын 1990 нчы елларда башлап җибәрә. Ул елларда хезмәт дәресләре кызлар хезмәте һәм малайлар хезмәтенә бүленеп укытыла.  Ул хезмәт дәресләрендә  кызларны кул машинкасында </a:t>
            </a:r>
            <a:r>
              <a:rPr lang="tt-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тегәргә, </a:t>
            </a:r>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чигәргә, бәйләргә, аш-су пешерү серләренә, авыл хуҗалыгы хезмәтен өйрәтә. </a:t>
            </a:r>
            <a:r>
              <a:rPr lang="tt-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Һәр </a:t>
            </a:r>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елны укытучылар конференциясендә күргәзмәләр эшләп, алдынгы урыннар яулап алган еллар бик күп була. </a:t>
            </a:r>
            <a:r>
              <a:rPr lang="tt-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Хезмәт </a:t>
            </a:r>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дәресләрендә ашханәдә Сәрия Тимергалиевна  кызларны татар халкының милли ризыкларыннан - кыстыбыйларны, пәрәмәчләрне, чәк-чәкне пешерергә өйрәтеп, аларны олы тормышка әзерли, хезмәтне яратуга этәргеч тудыра. </a:t>
            </a:r>
            <a:r>
              <a:rPr lang="tt-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Хәзерге </a:t>
            </a:r>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көндә дә Сәрия Тимергалиевна әти-әниләрдән  бары тик рәхмәт сүзләре ишетеп кенә яши. </a:t>
            </a:r>
            <a:endParaRPr lang="ru-RU"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24857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Рисунок 3" descr="F:\Укытучылар (3)\фануза.jpg"/>
          <p:cNvPicPr/>
          <p:nvPr/>
        </p:nvPicPr>
        <p:blipFill>
          <a:blip r:embed="rId4">
            <a:extLst>
              <a:ext uri="{28A0092B-C50C-407E-A947-70E740481C1C}">
                <a14:useLocalDpi xmlns:a14="http://schemas.microsoft.com/office/drawing/2010/main" val="0"/>
              </a:ext>
            </a:extLst>
          </a:blip>
          <a:srcRect/>
          <a:stretch>
            <a:fillRect/>
          </a:stretch>
        </p:blipFill>
        <p:spPr bwMode="auto">
          <a:xfrm>
            <a:off x="483266" y="1387318"/>
            <a:ext cx="3119786" cy="5043750"/>
          </a:xfrm>
          <a:prstGeom prst="rect">
            <a:avLst/>
          </a:prstGeom>
          <a:noFill/>
          <a:ln>
            <a:noFill/>
          </a:ln>
        </p:spPr>
      </p:pic>
      <p:sp>
        <p:nvSpPr>
          <p:cNvPr id="2" name="Прямоугольник 1"/>
          <p:cNvSpPr/>
          <p:nvPr/>
        </p:nvSpPr>
        <p:spPr>
          <a:xfrm>
            <a:off x="1373549" y="476362"/>
            <a:ext cx="6783268" cy="689099"/>
          </a:xfrm>
          <a:prstGeom prst="rect">
            <a:avLst/>
          </a:prstGeom>
        </p:spPr>
        <p:txBody>
          <a:bodyPr wrap="none">
            <a:spAutoFit/>
          </a:bodyPr>
          <a:lstStyle/>
          <a:p>
            <a:pPr algn="ctr">
              <a:lnSpc>
                <a:spcPct val="115000"/>
              </a:lnSpc>
              <a:spcAft>
                <a:spcPts val="1000"/>
              </a:spcAft>
            </a:pPr>
            <a:r>
              <a:rPr lang="tt-RU" sz="3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Арсланова Фәнүзә Фатих кызы</a:t>
            </a:r>
            <a:endParaRPr lang="ru-RU" sz="36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3744413" y="1165461"/>
            <a:ext cx="5084054" cy="5487464"/>
          </a:xfrm>
          <a:prstGeom prst="rect">
            <a:avLst/>
          </a:prstGeom>
        </p:spPr>
        <p:txBody>
          <a:bodyPr wrap="square">
            <a:spAutoFit/>
          </a:bodyPr>
          <a:lstStyle/>
          <a:p>
            <a:pPr algn="just">
              <a:lnSpc>
                <a:spcPct val="115000"/>
              </a:lnSpc>
              <a:spcAft>
                <a:spcPts val="1000"/>
              </a:spcAft>
            </a:pPr>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Элек-электән мөгаллимнәр иң дәрәҗәле һөнәр ияләре булып саналганнар. Алар әйткән сүзгә колак салганнар, бәхәс килеп чыкса, киңәш сорап барганнар. </a:t>
            </a:r>
            <a:r>
              <a:rPr lang="tt-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Мәктәбемдә </a:t>
            </a:r>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искиткеч укытучылар укыта, аларның һәммәсе дә хөрмәткә лаек. Ләкин сезнең игътибарыгызны иң якын кешемә әйләнгән сыйныф җитәкчебезгә юнәлтәсем килә. </a:t>
            </a:r>
            <a:r>
              <a:rPr lang="tt-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Ул - </a:t>
            </a:r>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Арсланова Фәнүзә Фатих кызы. Фәнүзә апа турында ниләр генә язсам да аз булыр кебек. Ул - тарих һәм җәмгыять белеме укытучысы. Апабыз үз фәненең  нечкәлекләренә генә түгел, ә тормыш итәргә, яшәргә өйрәтүче дә. Ул һәрвакыт дөнья яңалыкларын сөйли, безнең сәламәтлегебез, кәефебез турында сораша. Дәресләрне дә сабыр, </a:t>
            </a:r>
            <a:r>
              <a:rPr lang="tt-RU"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эчтәлекле </a:t>
            </a:r>
            <a:r>
              <a:rPr lang="tt-RU"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һәм күңелле итеп үткәрә. </a:t>
            </a:r>
            <a:endParaRPr lang="ru-RU" sz="1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8402135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Рисунок 3" descr="F:\Укытучылар (3)\гөлфинур.png"/>
          <p:cNvPicPr/>
          <p:nvPr/>
        </p:nvPicPr>
        <p:blipFill>
          <a:blip r:embed="rId4">
            <a:extLst>
              <a:ext uri="{28A0092B-C50C-407E-A947-70E740481C1C}">
                <a14:useLocalDpi xmlns:a14="http://schemas.microsoft.com/office/drawing/2010/main" val="0"/>
              </a:ext>
            </a:extLst>
          </a:blip>
          <a:srcRect/>
          <a:stretch>
            <a:fillRect/>
          </a:stretch>
        </p:blipFill>
        <p:spPr bwMode="auto">
          <a:xfrm>
            <a:off x="5731099" y="1249455"/>
            <a:ext cx="3235695" cy="4391491"/>
          </a:xfrm>
          <a:prstGeom prst="rect">
            <a:avLst/>
          </a:prstGeom>
          <a:noFill/>
          <a:ln>
            <a:noFill/>
          </a:ln>
        </p:spPr>
      </p:pic>
      <p:sp>
        <p:nvSpPr>
          <p:cNvPr id="2" name="Прямоугольник 1"/>
          <p:cNvSpPr/>
          <p:nvPr/>
        </p:nvSpPr>
        <p:spPr>
          <a:xfrm>
            <a:off x="360608" y="356620"/>
            <a:ext cx="5370491" cy="6119239"/>
          </a:xfrm>
          <a:prstGeom prst="rect">
            <a:avLst/>
          </a:prstGeom>
        </p:spPr>
        <p:txBody>
          <a:bodyPr wrap="square">
            <a:spAutoFit/>
          </a:bodyPr>
          <a:lstStyle/>
          <a:p>
            <a:pPr algn="ctr">
              <a:lnSpc>
                <a:spcPct val="115000"/>
              </a:lnSpc>
              <a:spcAft>
                <a:spcPts val="0"/>
              </a:spcAft>
            </a:pPr>
            <a:r>
              <a:rPr lang="tt-RU"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Мин бәхетле булыр идем, әгәр</a:t>
            </a:r>
            <a:endParaRPr lang="ru-RU" sz="14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tt-RU"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Белгәнемне шулай бирә алсам,</a:t>
            </a:r>
            <a:endParaRPr lang="ru-RU" sz="14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tt-RU"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Шәкертләрем өчен һәрвакытта</a:t>
            </a:r>
            <a:endParaRPr lang="ru-RU" sz="14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15000"/>
              </a:lnSpc>
              <a:spcAft>
                <a:spcPts val="0"/>
              </a:spcAft>
            </a:pPr>
            <a:r>
              <a:rPr lang="tt-RU"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Матур үрнәк булып кала </a:t>
            </a:r>
            <a:r>
              <a:rPr lang="tt-RU"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алсам</a:t>
            </a:r>
            <a:r>
              <a:rPr lang="tt-RU"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tt-RU"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Күңелем белән гомер башым – балачагыма әйләнеп кайтам. Балачак истәлекләреннән дә газиз нәрсә бар соң!       </a:t>
            </a:r>
            <a:endParaRPr lang="tt-RU"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tt-RU"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tt-RU"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Мәктәпне </a:t>
            </a:r>
            <a:r>
              <a:rPr lang="tt-RU"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тәмамлаганга да утыз бер  ел сизелми дә үтеп киткән. Ә тормыш юлларым мәктәптән барыбер аерылмады. Мәктәп елларының якты хатирәсе җанымны җылытып җибәрә. Һәм мин һәркем өчен тәүге уку йорты булган мәктәпнең кеше тормышында никадәр мөһим урын тотканлыгына янә бер тапкыр ышанам.</a:t>
            </a:r>
            <a:endParaRPr lang="ru-RU" sz="14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tt-RU"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tt-RU"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Балачак </a:t>
            </a:r>
            <a:r>
              <a:rPr lang="tt-RU"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сиздермичә уза да китә, әмма күңелләрдә Укытучыдан иңгән җылылык, мәрхәмәтлелек кала. Җирдә кешеләргә мәгънәле тормышны колачлау  өчен укытучы канат куя. Ул тәрбияли, укыта, һәркемне Кеше итәргә омтыла.</a:t>
            </a:r>
            <a:endParaRPr lang="ru-RU" sz="1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4797380" y="220983"/>
            <a:ext cx="4572000" cy="1077218"/>
          </a:xfrm>
          <a:prstGeom prst="rect">
            <a:avLst/>
          </a:prstGeom>
        </p:spPr>
        <p:txBody>
          <a:bodyPr>
            <a:spAutoFit/>
          </a:bodyPr>
          <a:lstStyle/>
          <a:p>
            <a:pPr algn="ctr"/>
            <a:r>
              <a:rPr lang="ru-RU" sz="3200" b="1" dirty="0">
                <a:solidFill>
                  <a:srgbClr val="002060"/>
                </a:solidFill>
                <a:latin typeface="Times New Roman" panose="02020603050405020304" pitchFamily="18" charset="0"/>
                <a:ea typeface="Times New Roman" panose="02020603050405020304" pitchFamily="18" charset="0"/>
              </a:rPr>
              <a:t> </a:t>
            </a:r>
            <a:r>
              <a:rPr lang="tt-RU" sz="3200" b="1" dirty="0">
                <a:solidFill>
                  <a:srgbClr val="002060"/>
                </a:solidFill>
                <a:latin typeface="Times New Roman" panose="02020603050405020304" pitchFamily="18" charset="0"/>
                <a:ea typeface="Times New Roman" panose="02020603050405020304" pitchFamily="18" charset="0"/>
              </a:rPr>
              <a:t>Салихова Гөлфинур Мөхәммәтзәбир кызы</a:t>
            </a:r>
            <a:endParaRPr lang="ru-RU" sz="3200" b="1" dirty="0">
              <a:solidFill>
                <a:srgbClr val="002060"/>
              </a:solidFill>
            </a:endParaRPr>
          </a:p>
        </p:txBody>
      </p:sp>
    </p:spTree>
    <p:extLst>
      <p:ext uri="{BB962C8B-B14F-4D97-AF65-F5344CB8AC3E}">
        <p14:creationId xmlns:p14="http://schemas.microsoft.com/office/powerpoint/2010/main" val="394452691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Рисунок 3" descr="C:\Users\Айдар\AppData\Local\Microsoft\Windows\Temporary Internet Files\Content.Word\24765.jpg"/>
          <p:cNvPicPr/>
          <p:nvPr/>
        </p:nvPicPr>
        <p:blipFill>
          <a:blip r:embed="rId4">
            <a:extLst>
              <a:ext uri="{28A0092B-C50C-407E-A947-70E740481C1C}">
                <a14:useLocalDpi xmlns:a14="http://schemas.microsoft.com/office/drawing/2010/main" val="0"/>
              </a:ext>
            </a:extLst>
          </a:blip>
          <a:srcRect/>
          <a:stretch>
            <a:fillRect/>
          </a:stretch>
        </p:blipFill>
        <p:spPr bwMode="auto">
          <a:xfrm>
            <a:off x="225379" y="1277928"/>
            <a:ext cx="3032975" cy="4375897"/>
          </a:xfrm>
          <a:prstGeom prst="rect">
            <a:avLst/>
          </a:prstGeom>
          <a:noFill/>
          <a:ln>
            <a:noFill/>
          </a:ln>
        </p:spPr>
      </p:pic>
      <p:sp>
        <p:nvSpPr>
          <p:cNvPr id="2" name="Прямоугольник 1"/>
          <p:cNvSpPr/>
          <p:nvPr/>
        </p:nvSpPr>
        <p:spPr>
          <a:xfrm>
            <a:off x="496877" y="261264"/>
            <a:ext cx="8330550" cy="755400"/>
          </a:xfrm>
          <a:prstGeom prst="rect">
            <a:avLst/>
          </a:prstGeom>
        </p:spPr>
        <p:txBody>
          <a:bodyPr wrap="none">
            <a:spAutoFit/>
          </a:bodyPr>
          <a:lstStyle/>
          <a:p>
            <a:pPr algn="ctr">
              <a:lnSpc>
                <a:spcPct val="115000"/>
              </a:lnSpc>
              <a:spcAft>
                <a:spcPts val="1000"/>
              </a:spcAft>
            </a:pPr>
            <a:r>
              <a:rPr lang="tt-RU" sz="40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Мирзаянова Римма Рифкать кызы</a:t>
            </a:r>
            <a:endParaRPr lang="ru-RU" sz="40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3754192" y="1059358"/>
            <a:ext cx="4572000" cy="5812873"/>
          </a:xfrm>
          <a:prstGeom prst="rect">
            <a:avLst/>
          </a:prstGeom>
        </p:spPr>
        <p:txBody>
          <a:bodyPr>
            <a:spAutoFit/>
          </a:bodyPr>
          <a:lstStyle/>
          <a:p>
            <a:pPr algn="just">
              <a:lnSpc>
                <a:spcPct val="115000"/>
              </a:lnSpc>
              <a:spcAft>
                <a:spcPts val="1000"/>
              </a:spcAft>
            </a:pPr>
            <a:r>
              <a:rPr lang="tt-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Мирзаянова Римма Рифкать кызы беренче категорияле  химия –география фәннәре </a:t>
            </a:r>
            <a:r>
              <a:rPr lang="tt-RU"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укытучысы, </a:t>
            </a:r>
            <a:r>
              <a:rPr lang="tt-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Казан дәүләт педагогия институтының  география һәм табигать фәннәре факультетын тәмамлаган. 1990 нчы елдан </a:t>
            </a:r>
            <a:r>
              <a:rPr lang="tt-RU"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Тат. </a:t>
            </a:r>
            <a:r>
              <a:rPr lang="tt-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Бүләр урта мәктәбендә  укыта.  Укучылары район күләмендә олимпиадаларда җиңүләр </a:t>
            </a:r>
            <a:r>
              <a:rPr lang="tt-RU"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яулый, </a:t>
            </a:r>
            <a:r>
              <a:rPr lang="tt-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республика олимпиадаларында катнаша.  1995 нче елдан класс җитәкчесе.  Ул укытып чыгарган укучылар  төрле тармакларда  эшлиләр. Араларында </a:t>
            </a:r>
            <a:r>
              <a:rPr lang="tt-RU"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укытучылар</a:t>
            </a:r>
            <a:r>
              <a:rPr lang="tt-RU"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табиблар, икътисадчылар, экологлар, </a:t>
            </a:r>
            <a:r>
              <a:rPr lang="tt-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химиклар бар.  Укытучы үзенең укучыларының уңышларына </a:t>
            </a:r>
            <a:r>
              <a:rPr lang="tt-RU"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сөенеп, </a:t>
            </a:r>
            <a:r>
              <a:rPr lang="tt-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хезмәтеннән ямь табып яши.</a:t>
            </a:r>
            <a:endParaRPr lang="ru-RU"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1000"/>
              </a:spcAft>
            </a:pPr>
            <a:r>
              <a:rPr lang="tt-RU" sz="2800" dirty="0">
                <a:latin typeface="Calibri" panose="020F0502020204030204" pitchFamily="34" charset="0"/>
                <a:ea typeface="Calibri" panose="020F0502020204030204" pitchFamily="34" charset="0"/>
                <a:cs typeface="Times New Roman" panose="02020603050405020304" pitchFamily="18" charset="0"/>
              </a:rPr>
              <a:t> </a:t>
            </a:r>
            <a:endParaRPr lang="ru-RU"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7352942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Содержимое 3" descr="P1040414.JPG"/>
          <p:cNvPicPr/>
          <p:nvPr/>
        </p:nvPicPr>
        <p:blipFill>
          <a:blip r:embed="rId4" cstate="print"/>
          <a:stretch>
            <a:fillRect/>
          </a:stretch>
        </p:blipFill>
        <p:spPr>
          <a:xfrm>
            <a:off x="141668" y="128789"/>
            <a:ext cx="8757633" cy="5460642"/>
          </a:xfrm>
          <a:prstGeom prst="rect">
            <a:avLst/>
          </a:prstGeom>
        </p:spPr>
      </p:pic>
      <p:sp>
        <p:nvSpPr>
          <p:cNvPr id="2" name="Прямоугольник 1"/>
          <p:cNvSpPr/>
          <p:nvPr/>
        </p:nvSpPr>
        <p:spPr>
          <a:xfrm>
            <a:off x="656823" y="5846121"/>
            <a:ext cx="7830354" cy="729430"/>
          </a:xfrm>
          <a:prstGeom prst="rect">
            <a:avLst/>
          </a:prstGeom>
        </p:spPr>
        <p:txBody>
          <a:bodyPr wrap="square">
            <a:spAutoFit/>
          </a:bodyPr>
          <a:lstStyle/>
          <a:p>
            <a:pPr>
              <a:lnSpc>
                <a:spcPct val="115000"/>
              </a:lnSpc>
              <a:spcAft>
                <a:spcPts val="1000"/>
              </a:spcAft>
              <a:tabLst>
                <a:tab pos="1362075" algn="l"/>
              </a:tabLst>
            </a:pPr>
            <a:r>
              <a:rPr lang="tt-RU"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Зур эшләргә без әзер! Пионерлар Нәҗибә Шәрипова һәм Сабит Гарипов белән</a:t>
            </a:r>
            <a:endParaRPr lang="ru-RU" sz="1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818827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Рисунок 3" descr="F:\Мәктәбем -гомер бишегем\школа\LxxfXX_mAE8.jpg"/>
          <p:cNvPicPr/>
          <p:nvPr/>
        </p:nvPicPr>
        <p:blipFill>
          <a:blip r:embed="rId4">
            <a:extLst>
              <a:ext uri="{28A0092B-C50C-407E-A947-70E740481C1C}">
                <a14:useLocalDpi xmlns:a14="http://schemas.microsoft.com/office/drawing/2010/main" val="0"/>
              </a:ext>
            </a:extLst>
          </a:blip>
          <a:srcRect/>
          <a:stretch>
            <a:fillRect/>
          </a:stretch>
        </p:blipFill>
        <p:spPr bwMode="auto">
          <a:xfrm>
            <a:off x="193183" y="154546"/>
            <a:ext cx="8950817" cy="5885645"/>
          </a:xfrm>
          <a:prstGeom prst="rect">
            <a:avLst/>
          </a:prstGeom>
          <a:noFill/>
          <a:ln>
            <a:noFill/>
          </a:ln>
        </p:spPr>
      </p:pic>
    </p:spTree>
    <p:extLst>
      <p:ext uri="{BB962C8B-B14F-4D97-AF65-F5344CB8AC3E}">
        <p14:creationId xmlns:p14="http://schemas.microsoft.com/office/powerpoint/2010/main" val="654736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Прямоугольник 1"/>
          <p:cNvSpPr/>
          <p:nvPr/>
        </p:nvSpPr>
        <p:spPr>
          <a:xfrm>
            <a:off x="669701" y="181918"/>
            <a:ext cx="8242479" cy="1938992"/>
          </a:xfrm>
          <a:prstGeom prst="rect">
            <a:avLst/>
          </a:prstGeom>
        </p:spPr>
        <p:txBody>
          <a:bodyPr wrap="square">
            <a:spAutoFit/>
          </a:bodyPr>
          <a:lstStyle/>
          <a:p>
            <a:pPr>
              <a:spcBef>
                <a:spcPct val="0"/>
              </a:spcBef>
            </a:pPr>
            <a:r>
              <a:rPr lang="tt-RU" altLang="ru-RU" sz="2000" b="1" dirty="0">
                <a:solidFill>
                  <a:srgbClr val="002060"/>
                </a:solidFill>
                <a:latin typeface="Times New Roman" panose="02020603050405020304" pitchFamily="18" charset="0"/>
                <a:cs typeface="Times New Roman" panose="02020603050405020304" pitchFamily="18" charset="0"/>
              </a:rPr>
              <a:t>Шулай итеп,  1971нче  елның 15 нче ноябрендә яңа мәктәп үзенең ишекләрен ачты.  Ә ачу тантанасы 26 нчы декабрьгә билгеләнде. Район җитәкчеләре белән бергә,  республиканың мәгариф министры урынбасары мәрхүм Равил Әлмиевич Галиәхмәтов та катнашты. Әлбәттә, ике елда типовой мәктәп төзеп, файдалануга тапшыру һәркемдә соклану уятты.</a:t>
            </a:r>
            <a:endParaRPr lang="ru-RU" altLang="ru-RU" sz="2000" b="1" dirty="0">
              <a:solidFill>
                <a:srgbClr val="002060"/>
              </a:solidFill>
              <a:latin typeface="Times New Roman" panose="02020603050405020304" pitchFamily="18" charset="0"/>
              <a:cs typeface="Times New Roman" panose="02020603050405020304" pitchFamily="18" charset="0"/>
            </a:endParaRPr>
          </a:p>
        </p:txBody>
      </p:sp>
      <p:pic>
        <p:nvPicPr>
          <p:cNvPr id="4" name="Рисунок 2" descr="C:\Users\Силуза\Desktop\ачу.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3791" y="2120910"/>
            <a:ext cx="8214299" cy="4699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458637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Рисунок 3" descr="F:\Мәктәбем -гомер бишегем\школа\1978.jpg"/>
          <p:cNvPicPr/>
          <p:nvPr/>
        </p:nvPicPr>
        <p:blipFill>
          <a:blip r:embed="rId4">
            <a:extLst>
              <a:ext uri="{28A0092B-C50C-407E-A947-70E740481C1C}">
                <a14:useLocalDpi xmlns:a14="http://schemas.microsoft.com/office/drawing/2010/main" val="0"/>
              </a:ext>
            </a:extLst>
          </a:blip>
          <a:srcRect/>
          <a:stretch>
            <a:fillRect/>
          </a:stretch>
        </p:blipFill>
        <p:spPr bwMode="auto">
          <a:xfrm>
            <a:off x="321971" y="128788"/>
            <a:ext cx="8500057" cy="5962919"/>
          </a:xfrm>
          <a:prstGeom prst="rect">
            <a:avLst/>
          </a:prstGeom>
          <a:noFill/>
          <a:ln>
            <a:noFill/>
          </a:ln>
        </p:spPr>
      </p:pic>
    </p:spTree>
    <p:extLst>
      <p:ext uri="{BB962C8B-B14F-4D97-AF65-F5344CB8AC3E}">
        <p14:creationId xmlns:p14="http://schemas.microsoft.com/office/powerpoint/2010/main" val="46004936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Рисунок 3" descr="F:\Мәктәбем -гомер бишегем\Китапка\Выпуск_1993.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0304" y="154546"/>
            <a:ext cx="8783392" cy="5692462"/>
          </a:xfrm>
          <a:prstGeom prst="rect">
            <a:avLst/>
          </a:prstGeom>
          <a:noFill/>
          <a:ln>
            <a:noFill/>
          </a:ln>
        </p:spPr>
      </p:pic>
      <p:sp>
        <p:nvSpPr>
          <p:cNvPr id="2" name="TextBox 1"/>
          <p:cNvSpPr txBox="1"/>
          <p:nvPr/>
        </p:nvSpPr>
        <p:spPr>
          <a:xfrm>
            <a:off x="3721994" y="6001554"/>
            <a:ext cx="3515933" cy="523220"/>
          </a:xfrm>
          <a:prstGeom prst="rect">
            <a:avLst/>
          </a:prstGeom>
          <a:noFill/>
        </p:spPr>
        <p:txBody>
          <a:bodyPr wrap="square" rtlCol="0">
            <a:spAutoFit/>
          </a:bodyPr>
          <a:lstStyle/>
          <a:p>
            <a:r>
              <a:rPr lang="tt-RU" sz="2800" b="1" dirty="0" smtClean="0">
                <a:solidFill>
                  <a:srgbClr val="002060"/>
                </a:solidFill>
              </a:rPr>
              <a:t>1993 ел</a:t>
            </a:r>
            <a:endParaRPr lang="ru-RU" sz="2800" b="1" dirty="0">
              <a:solidFill>
                <a:srgbClr val="002060"/>
              </a:solidFill>
            </a:endParaRPr>
          </a:p>
        </p:txBody>
      </p:sp>
    </p:spTree>
    <p:extLst>
      <p:ext uri="{BB962C8B-B14F-4D97-AF65-F5344CB8AC3E}">
        <p14:creationId xmlns:p14="http://schemas.microsoft.com/office/powerpoint/2010/main" val="316362446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2" name="Рисунок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6062" y="131234"/>
            <a:ext cx="8667482" cy="6462750"/>
          </a:xfrm>
          <a:prstGeom prst="rect">
            <a:avLst/>
          </a:prstGeom>
        </p:spPr>
      </p:pic>
    </p:spTree>
    <p:extLst>
      <p:ext uri="{BB962C8B-B14F-4D97-AF65-F5344CB8AC3E}">
        <p14:creationId xmlns:p14="http://schemas.microsoft.com/office/powerpoint/2010/main" val="302659037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Рисунок 3" descr="C:\Users\Силуза\AppData\Local\Microsoft\Windows\Temporary Internet Files\Content.Word\1980 - выпуск 001.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0305" y="180304"/>
            <a:ext cx="8822028" cy="5731099"/>
          </a:xfrm>
          <a:prstGeom prst="rect">
            <a:avLst/>
          </a:prstGeom>
          <a:noFill/>
          <a:ln>
            <a:noFill/>
          </a:ln>
        </p:spPr>
      </p:pic>
      <p:sp>
        <p:nvSpPr>
          <p:cNvPr id="2" name="TextBox 1"/>
          <p:cNvSpPr txBox="1"/>
          <p:nvPr/>
        </p:nvSpPr>
        <p:spPr>
          <a:xfrm>
            <a:off x="3889420" y="5911403"/>
            <a:ext cx="2202287" cy="646331"/>
          </a:xfrm>
          <a:prstGeom prst="rect">
            <a:avLst/>
          </a:prstGeom>
          <a:noFill/>
        </p:spPr>
        <p:txBody>
          <a:bodyPr wrap="square" rtlCol="0">
            <a:spAutoFit/>
          </a:bodyPr>
          <a:lstStyle/>
          <a:p>
            <a:r>
              <a:rPr lang="tt-RU" sz="3600" dirty="0" smtClean="0">
                <a:solidFill>
                  <a:srgbClr val="002060"/>
                </a:solidFill>
                <a:latin typeface="Times New Roman" panose="02020603050405020304" pitchFamily="18" charset="0"/>
                <a:cs typeface="Times New Roman" panose="02020603050405020304" pitchFamily="18" charset="0"/>
              </a:rPr>
              <a:t>1980 ел</a:t>
            </a:r>
            <a:endParaRPr lang="ru-RU" sz="36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17709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Рисунок 3" descr="F:\айдардан\scan 14.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259" y="167425"/>
            <a:ext cx="8667482" cy="5718220"/>
          </a:xfrm>
          <a:prstGeom prst="rect">
            <a:avLst/>
          </a:prstGeom>
          <a:noFill/>
          <a:ln>
            <a:noFill/>
          </a:ln>
        </p:spPr>
      </p:pic>
    </p:spTree>
    <p:extLst>
      <p:ext uri="{BB962C8B-B14F-4D97-AF65-F5344CB8AC3E}">
        <p14:creationId xmlns:p14="http://schemas.microsoft.com/office/powerpoint/2010/main" val="56863362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Рисунок 3" descr="F:\айдардан\scan 13.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7425" y="167424"/>
            <a:ext cx="8783392" cy="5821251"/>
          </a:xfrm>
          <a:prstGeom prst="rect">
            <a:avLst/>
          </a:prstGeom>
          <a:noFill/>
          <a:ln>
            <a:noFill/>
          </a:ln>
        </p:spPr>
      </p:pic>
      <p:sp>
        <p:nvSpPr>
          <p:cNvPr id="2" name="TextBox 1"/>
          <p:cNvSpPr txBox="1"/>
          <p:nvPr/>
        </p:nvSpPr>
        <p:spPr>
          <a:xfrm>
            <a:off x="3477296" y="6054005"/>
            <a:ext cx="3451538" cy="369332"/>
          </a:xfrm>
          <a:prstGeom prst="rect">
            <a:avLst/>
          </a:prstGeom>
          <a:noFill/>
        </p:spPr>
        <p:txBody>
          <a:bodyPr wrap="square" rtlCol="0">
            <a:spAutoFit/>
          </a:bodyPr>
          <a:lstStyle/>
          <a:p>
            <a:r>
              <a:rPr lang="tt-RU" dirty="0" smtClean="0"/>
              <a:t>“Аҗаган” уенында</a:t>
            </a:r>
            <a:endParaRPr lang="ru-RU" dirty="0"/>
          </a:p>
        </p:txBody>
      </p:sp>
    </p:spTree>
    <p:extLst>
      <p:ext uri="{BB962C8B-B14F-4D97-AF65-F5344CB8AC3E}">
        <p14:creationId xmlns:p14="http://schemas.microsoft.com/office/powerpoint/2010/main" val="236545689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2" name="Рисунок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546" y="154546"/>
            <a:ext cx="8822029" cy="5306096"/>
          </a:xfrm>
          <a:prstGeom prst="rect">
            <a:avLst/>
          </a:prstGeom>
        </p:spPr>
      </p:pic>
    </p:spTree>
    <p:extLst>
      <p:ext uri="{BB962C8B-B14F-4D97-AF65-F5344CB8AC3E}">
        <p14:creationId xmlns:p14="http://schemas.microsoft.com/office/powerpoint/2010/main" val="179633253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7576" y="206063"/>
            <a:ext cx="8590209" cy="6119166"/>
          </a:xfrm>
          <a:prstGeom prst="rect">
            <a:avLst/>
          </a:prstGeom>
        </p:spPr>
      </p:pic>
    </p:spTree>
    <p:extLst>
      <p:ext uri="{BB962C8B-B14F-4D97-AF65-F5344CB8AC3E}">
        <p14:creationId xmlns:p14="http://schemas.microsoft.com/office/powerpoint/2010/main" val="130780257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Рисунок 3" descr="F:\айдардан\scan 11.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180304"/>
            <a:ext cx="8937938" cy="5859887"/>
          </a:xfrm>
          <a:prstGeom prst="rect">
            <a:avLst/>
          </a:prstGeom>
          <a:noFill/>
          <a:ln>
            <a:noFill/>
          </a:ln>
        </p:spPr>
      </p:pic>
      <p:sp>
        <p:nvSpPr>
          <p:cNvPr id="2" name="TextBox 1"/>
          <p:cNvSpPr txBox="1"/>
          <p:nvPr/>
        </p:nvSpPr>
        <p:spPr>
          <a:xfrm>
            <a:off x="2936383" y="6220496"/>
            <a:ext cx="4584879" cy="584775"/>
          </a:xfrm>
          <a:prstGeom prst="rect">
            <a:avLst/>
          </a:prstGeom>
          <a:noFill/>
        </p:spPr>
        <p:txBody>
          <a:bodyPr wrap="square" rtlCol="0">
            <a:spAutoFit/>
          </a:bodyPr>
          <a:lstStyle/>
          <a:p>
            <a:r>
              <a:rPr lang="tt-RU" sz="3200" b="1" dirty="0" smtClean="0">
                <a:solidFill>
                  <a:srgbClr val="002060"/>
                </a:solidFill>
              </a:rPr>
              <a:t>Ир – егет укытучылар</a:t>
            </a:r>
            <a:endParaRPr lang="ru-RU" sz="3200" b="1" dirty="0">
              <a:solidFill>
                <a:srgbClr val="002060"/>
              </a:solidFill>
            </a:endParaRPr>
          </a:p>
        </p:txBody>
      </p:sp>
    </p:spTree>
    <p:extLst>
      <p:ext uri="{BB962C8B-B14F-4D97-AF65-F5344CB8AC3E}">
        <p14:creationId xmlns:p14="http://schemas.microsoft.com/office/powerpoint/2010/main" val="90782666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2" name="Рисунок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 y="115910"/>
            <a:ext cx="8686800" cy="5537915"/>
          </a:xfrm>
          <a:prstGeom prst="rect">
            <a:avLst/>
          </a:prstGeom>
        </p:spPr>
      </p:pic>
    </p:spTree>
    <p:extLst>
      <p:ext uri="{BB962C8B-B14F-4D97-AF65-F5344CB8AC3E}">
        <p14:creationId xmlns:p14="http://schemas.microsoft.com/office/powerpoint/2010/main" val="36484886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Рисунок 6" descr="F:\айдардан\Строит.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062" y="193183"/>
            <a:ext cx="8783392" cy="5074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746975" y="5504831"/>
            <a:ext cx="7714445" cy="587853"/>
          </a:xfrm>
          <a:prstGeom prst="rect">
            <a:avLst/>
          </a:prstGeom>
        </p:spPr>
        <p:txBody>
          <a:bodyPr wrap="square">
            <a:spAutoFit/>
          </a:bodyPr>
          <a:lstStyle/>
          <a:p>
            <a:pPr algn="ctr">
              <a:lnSpc>
                <a:spcPct val="115000"/>
              </a:lnSpc>
              <a:spcBef>
                <a:spcPct val="0"/>
              </a:spcBef>
              <a:spcAft>
                <a:spcPts val="1000"/>
              </a:spcAft>
            </a:pPr>
            <a:r>
              <a:rPr lang="tt-RU" altLang="ru-RU" sz="2800" b="1" dirty="0">
                <a:solidFill>
                  <a:srgbClr val="002060"/>
                </a:solidFill>
                <a:latin typeface="Times New Roman" panose="02020603050405020304" pitchFamily="18" charset="0"/>
                <a:cs typeface="Times New Roman" panose="02020603050405020304" pitchFamily="18" charset="0"/>
              </a:rPr>
              <a:t>Алар тырышлыгы белән мәктәп сафка басты</a:t>
            </a:r>
            <a:endParaRPr lang="ru-RU" altLang="ru-RU" sz="2800" b="1"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2452647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2" name="Рисунок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768" y="103031"/>
            <a:ext cx="8635070" cy="6452316"/>
          </a:xfrm>
          <a:prstGeom prst="rect">
            <a:avLst/>
          </a:prstGeom>
        </p:spPr>
      </p:pic>
    </p:spTree>
    <p:extLst>
      <p:ext uri="{BB962C8B-B14F-4D97-AF65-F5344CB8AC3E}">
        <p14:creationId xmlns:p14="http://schemas.microsoft.com/office/powerpoint/2010/main" val="28095310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Прямоугольник 4"/>
          <p:cNvSpPr/>
          <p:nvPr/>
        </p:nvSpPr>
        <p:spPr>
          <a:xfrm>
            <a:off x="386367" y="120899"/>
            <a:ext cx="8654602" cy="6863417"/>
          </a:xfrm>
          <a:prstGeom prst="rect">
            <a:avLst/>
          </a:prstGeom>
        </p:spPr>
        <p:txBody>
          <a:bodyPr wrap="square">
            <a:spAutoFit/>
          </a:bodyPr>
          <a:lstStyle/>
          <a:p>
            <a:r>
              <a:rPr lang="tt-RU" altLang="ru-RU" sz="4400" b="1" dirty="0" smtClean="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tt-RU" altLang="ru-RU" sz="4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Кеше тормышының  истәлекләргә бай, һәрвакыт сагынып сөйли торган бер мизгеле ул - мәктәп еллары. Күпме язмышларны олы тормыш юлына аяк бастырган мәктәп үзе, гүя, баласын олы юлга озаткан ана кебек, шуларны сабыр гына күзәтеп тора.</a:t>
            </a:r>
            <a:endParaRPr lang="ru-RU" sz="4400" b="1" dirty="0">
              <a:solidFill>
                <a:srgbClr val="002060"/>
              </a:solidFill>
            </a:endParaRPr>
          </a:p>
        </p:txBody>
      </p:sp>
    </p:spTree>
    <p:extLst>
      <p:ext uri="{BB962C8B-B14F-4D97-AF65-F5344CB8AC3E}">
        <p14:creationId xmlns:p14="http://schemas.microsoft.com/office/powerpoint/2010/main" val="2742806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Прямоугольник 1"/>
          <p:cNvSpPr/>
          <p:nvPr/>
        </p:nvSpPr>
        <p:spPr>
          <a:xfrm>
            <a:off x="1549698" y="0"/>
            <a:ext cx="6044603" cy="769441"/>
          </a:xfrm>
          <a:prstGeom prst="rect">
            <a:avLst/>
          </a:prstGeom>
        </p:spPr>
        <p:txBody>
          <a:bodyPr wrap="none">
            <a:spAutoFit/>
          </a:bodyPr>
          <a:lstStyle/>
          <a:p>
            <a:r>
              <a:rPr lang="ru-RU" altLang="ru-RU" dirty="0" smtClean="0"/>
              <a:t> </a:t>
            </a:r>
            <a:r>
              <a:rPr lang="ru-RU" altLang="ru-RU" sz="4400" b="1" dirty="0" err="1" smtClean="0">
                <a:solidFill>
                  <a:srgbClr val="002060"/>
                </a:solidFill>
                <a:latin typeface="Times New Roman" panose="02020603050405020304" pitchFamily="18" charset="0"/>
                <a:cs typeface="Times New Roman" panose="02020603050405020304" pitchFamily="18" charset="0"/>
              </a:rPr>
              <a:t>Мәктәп</a:t>
            </a:r>
            <a:r>
              <a:rPr lang="ru-RU" altLang="ru-RU" sz="4400" b="1" dirty="0" smtClean="0">
                <a:solidFill>
                  <a:srgbClr val="002060"/>
                </a:solidFill>
                <a:latin typeface="Times New Roman" panose="02020603050405020304" pitchFamily="18" charset="0"/>
                <a:cs typeface="Times New Roman" panose="02020603050405020304" pitchFamily="18" charset="0"/>
              </a:rPr>
              <a:t> </a:t>
            </a:r>
            <a:r>
              <a:rPr lang="ru-RU" altLang="ru-RU" sz="4400" b="1" dirty="0" err="1" smtClean="0">
                <a:solidFill>
                  <a:srgbClr val="002060"/>
                </a:solidFill>
                <a:latin typeface="Times New Roman" panose="02020603050405020304" pitchFamily="18" charset="0"/>
                <a:cs typeface="Times New Roman" panose="02020603050405020304" pitchFamily="18" charset="0"/>
              </a:rPr>
              <a:t>директорлары</a:t>
            </a:r>
            <a:endParaRPr lang="ru-RU" sz="4400" dirty="0">
              <a:solidFill>
                <a:srgbClr val="00206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00609" y="861820"/>
            <a:ext cx="2113736" cy="1200329"/>
          </a:xfrm>
          <a:prstGeom prst="rect">
            <a:avLst/>
          </a:prstGeom>
        </p:spPr>
        <p:txBody>
          <a:bodyPr wrap="square">
            <a:spAutoFit/>
          </a:bodyPr>
          <a:lstStyle/>
          <a:p>
            <a:pPr algn="ctr">
              <a:spcBef>
                <a:spcPct val="0"/>
              </a:spcBef>
              <a:buFontTx/>
              <a:buNone/>
            </a:pPr>
            <a:r>
              <a:rPr lang="tt-RU" altLang="ru-RU" dirty="0">
                <a:solidFill>
                  <a:srgbClr val="002060"/>
                </a:solidFill>
                <a:latin typeface="Times New Roman" panose="02020603050405020304" pitchFamily="18" charset="0"/>
                <a:cs typeface="Times New Roman" panose="02020603050405020304" pitchFamily="18" charset="0"/>
              </a:rPr>
              <a:t>Беренче директор Гайсин Нәгыйм </a:t>
            </a:r>
            <a:r>
              <a:rPr lang="tt-RU" altLang="ru-RU" dirty="0" smtClean="0">
                <a:solidFill>
                  <a:srgbClr val="002060"/>
                </a:solidFill>
                <a:latin typeface="Times New Roman" panose="02020603050405020304" pitchFamily="18" charset="0"/>
                <a:cs typeface="Times New Roman" panose="02020603050405020304" pitchFamily="18" charset="0"/>
              </a:rPr>
              <a:t>Галиевич</a:t>
            </a:r>
            <a:r>
              <a:rPr lang="tt-RU" dirty="0">
                <a:solidFill>
                  <a:srgbClr val="002060"/>
                </a:solidFill>
                <a:latin typeface="Times New Roman" panose="02020603050405020304" pitchFamily="18" charset="0"/>
                <a:cs typeface="Times New Roman" panose="02020603050405020304" pitchFamily="18" charset="0"/>
              </a:rPr>
              <a:t>(1924-1988)</a:t>
            </a:r>
            <a:r>
              <a:rPr lang="tt-RU" altLang="ru-RU" dirty="0" smtClean="0">
                <a:solidFill>
                  <a:srgbClr val="002060"/>
                </a:solidFill>
                <a:latin typeface="Times New Roman" panose="02020603050405020304" pitchFamily="18" charset="0"/>
                <a:cs typeface="Times New Roman" panose="02020603050405020304" pitchFamily="18" charset="0"/>
              </a:rPr>
              <a:t> </a:t>
            </a:r>
            <a:endParaRPr lang="ru-RU" altLang="ru-RU" dirty="0">
              <a:solidFill>
                <a:srgbClr val="002060"/>
              </a:solidFill>
              <a:latin typeface="Times New Roman" panose="02020603050405020304" pitchFamily="18" charset="0"/>
              <a:cs typeface="Times New Roman" panose="02020603050405020304" pitchFamily="18" charset="0"/>
            </a:endParaRPr>
          </a:p>
        </p:txBody>
      </p:sp>
      <p:pic>
        <p:nvPicPr>
          <p:cNvPr id="5" name="Рисунок 2" descr="F:\айдардан\scan 2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416" y="2154528"/>
            <a:ext cx="3188122" cy="4117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p:cNvSpPr/>
          <p:nvPr/>
        </p:nvSpPr>
        <p:spPr>
          <a:xfrm>
            <a:off x="3451538" y="1180967"/>
            <a:ext cx="5331854" cy="5632311"/>
          </a:xfrm>
          <a:prstGeom prst="rect">
            <a:avLst/>
          </a:prstGeom>
        </p:spPr>
        <p:txBody>
          <a:bodyPr wrap="square">
            <a:spAutoFit/>
          </a:bodyPr>
          <a:lstStyle/>
          <a:p>
            <a:pPr algn="just"/>
            <a:r>
              <a:rPr lang="tt-RU" sz="20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Мин эшли башлаганда, Тат.Бүләр урта мәктәбенә директор билгеләнмәгән иде әле. Октябрь урталарында: “Мәктәпкә директор куйганнар. Ай, каты кеше, бик усал, ди. Әмәкәй кешесе, шунда элек мәктәп директоры булган, үзе тарихчы, ди. Яңа мәктәпне төзетеп бетерер бу! Колхоз рәисе М.С.Салахов үзе белән махсус барып сөйләшкән, үзе чакырган,” –ди. </a:t>
            </a:r>
            <a:endParaRPr lang="tt-RU" sz="20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tt-RU" sz="2000" b="1" dirty="0">
                <a:solidFill>
                  <a:srgbClr val="002060"/>
                </a:solidFill>
                <a:latin typeface="Times New Roman" panose="02020603050405020304" pitchFamily="18" charset="0"/>
                <a:cs typeface="Times New Roman" panose="02020603050405020304" pitchFamily="18" charset="0"/>
              </a:rPr>
              <a:t> </a:t>
            </a:r>
            <a:r>
              <a:rPr lang="tt-RU" sz="2000" b="1" dirty="0" smtClean="0">
                <a:solidFill>
                  <a:srgbClr val="002060"/>
                </a:solidFill>
                <a:latin typeface="Times New Roman" panose="02020603050405020304" pitchFamily="18" charset="0"/>
                <a:cs typeface="Times New Roman" panose="02020603050405020304" pitchFamily="18" charset="0"/>
              </a:rPr>
              <a:t>     Мәктәпкә </a:t>
            </a:r>
            <a:r>
              <a:rPr lang="tt-RU" sz="2000" b="1" dirty="0">
                <a:solidFill>
                  <a:srgbClr val="002060"/>
                </a:solidFill>
                <a:latin typeface="Times New Roman" panose="02020603050405020304" pitchFamily="18" charset="0"/>
                <a:cs typeface="Times New Roman" panose="02020603050405020304" pitchFamily="18" charset="0"/>
              </a:rPr>
              <a:t>иң беренче килүче-Нәгыйм Галиевич. Ничек җитешкәндер ул! Югыйсә, көн саен диярлек ат белән Әмәкәйгә кайтып йөри(гаиләле, олы кешенең фатирда яшисе килмәгәндер). Без килгәндә(яшьләр өчен киртләнгән:7.15. минуттан соң да соңга калмаска), Нәгыйм Галиевич-мәктәптә. </a:t>
            </a:r>
            <a:endParaRPr lang="tt-RU" sz="2000" b="1" dirty="0" smtClean="0">
              <a:solidFill>
                <a:srgbClr val="002060"/>
              </a:solidFill>
              <a:latin typeface="Times New Roman" panose="02020603050405020304" pitchFamily="18" charset="0"/>
              <a:cs typeface="Times New Roman" panose="02020603050405020304" pitchFamily="18" charset="0"/>
            </a:endParaRPr>
          </a:p>
          <a:p>
            <a:pPr algn="just"/>
            <a:r>
              <a:rPr lang="tt-RU" sz="2000" b="1" dirty="0" smtClean="0">
                <a:solidFill>
                  <a:srgbClr val="002060"/>
                </a:solidFill>
                <a:latin typeface="Times New Roman" panose="02020603050405020304" pitchFamily="18" charset="0"/>
                <a:cs typeface="Times New Roman" panose="02020603050405020304" pitchFamily="18" charset="0"/>
              </a:rPr>
              <a:t>(Гөлфия Мөхәммәтгәрәева истәлекләреннән)</a:t>
            </a:r>
            <a:endParaRPr lang="ru-RU" sz="20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44745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saturation sat="104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Прямоугольник 6"/>
          <p:cNvSpPr/>
          <p:nvPr/>
        </p:nvSpPr>
        <p:spPr>
          <a:xfrm>
            <a:off x="270456" y="216101"/>
            <a:ext cx="4391697" cy="5945217"/>
          </a:xfrm>
          <a:prstGeom prst="rect">
            <a:avLst/>
          </a:prstGeom>
        </p:spPr>
        <p:txBody>
          <a:bodyPr wrap="square">
            <a:spAutoFit/>
          </a:bodyPr>
          <a:lstStyle/>
          <a:p>
            <a:pPr algn="ctr">
              <a:lnSpc>
                <a:spcPct val="115000"/>
              </a:lnSpc>
              <a:spcAft>
                <a:spcPts val="1000"/>
              </a:spcAft>
            </a:pPr>
            <a:r>
              <a:rPr lang="tt-RU" sz="40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Мәктәп директорлары</a:t>
            </a:r>
            <a:endParaRPr lang="ru-RU" sz="40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buFont typeface="+mj-lt"/>
              <a:buAutoNum type="arabicPeriod"/>
            </a:pPr>
            <a:r>
              <a:rPr lang="tt-RU" sz="2000" b="1" dirty="0">
                <a:solidFill>
                  <a:srgbClr val="002060"/>
                </a:solidFill>
                <a:latin typeface="Times New Roman" panose="02020603050405020304" pitchFamily="18" charset="0"/>
                <a:cs typeface="Times New Roman" panose="02020603050405020304" pitchFamily="18" charset="0"/>
              </a:rPr>
              <a:t>Гайсин Әхмәтнәгыйм Мөхәммәтгали улы</a:t>
            </a:r>
            <a:endParaRPr lang="ru-RU" sz="2000" b="1" dirty="0">
              <a:solidFill>
                <a:srgbClr val="002060"/>
              </a:solidFill>
              <a:latin typeface="Times New Roman" panose="02020603050405020304" pitchFamily="18" charset="0"/>
              <a:cs typeface="Times New Roman" panose="02020603050405020304" pitchFamily="18" charset="0"/>
            </a:endParaRPr>
          </a:p>
          <a:p>
            <a:pPr marL="342900" lvl="0" indent="-342900">
              <a:buFont typeface="+mj-lt"/>
              <a:buAutoNum type="arabicPeriod"/>
            </a:pPr>
            <a:r>
              <a:rPr lang="tt-RU" sz="2000" b="1" dirty="0">
                <a:solidFill>
                  <a:srgbClr val="002060"/>
                </a:solidFill>
                <a:latin typeface="Times New Roman" panose="02020603050405020304" pitchFamily="18" charset="0"/>
                <a:cs typeface="Times New Roman" panose="02020603050405020304" pitchFamily="18" charset="0"/>
              </a:rPr>
              <a:t>Фәтхуллин Наил Нуретдин улы</a:t>
            </a:r>
            <a:endParaRPr lang="ru-RU" sz="2000" b="1" dirty="0">
              <a:solidFill>
                <a:srgbClr val="002060"/>
              </a:solidFill>
              <a:latin typeface="Times New Roman" panose="02020603050405020304" pitchFamily="18" charset="0"/>
              <a:cs typeface="Times New Roman" panose="02020603050405020304" pitchFamily="18" charset="0"/>
            </a:endParaRPr>
          </a:p>
          <a:p>
            <a:pPr marL="342900" lvl="0" indent="-342900">
              <a:buFont typeface="+mj-lt"/>
              <a:buAutoNum type="arabicPeriod"/>
            </a:pPr>
            <a:r>
              <a:rPr lang="tt-RU" sz="2000" b="1" dirty="0">
                <a:solidFill>
                  <a:srgbClr val="002060"/>
                </a:solidFill>
                <a:latin typeface="Times New Roman" panose="02020603050405020304" pitchFamily="18" charset="0"/>
                <a:cs typeface="Times New Roman" panose="02020603050405020304" pitchFamily="18" charset="0"/>
              </a:rPr>
              <a:t>Фәхруллин Роберт Миршәрип улы</a:t>
            </a:r>
            <a:endParaRPr lang="ru-RU" sz="2000" b="1" dirty="0">
              <a:solidFill>
                <a:srgbClr val="002060"/>
              </a:solidFill>
              <a:latin typeface="Times New Roman" panose="02020603050405020304" pitchFamily="18" charset="0"/>
              <a:cs typeface="Times New Roman" panose="02020603050405020304" pitchFamily="18" charset="0"/>
            </a:endParaRPr>
          </a:p>
          <a:p>
            <a:pPr marL="342900" lvl="0" indent="-342900">
              <a:buFont typeface="+mj-lt"/>
              <a:buAutoNum type="arabicPeriod"/>
            </a:pPr>
            <a:r>
              <a:rPr lang="tt-RU" sz="2000" b="1" dirty="0">
                <a:solidFill>
                  <a:srgbClr val="002060"/>
                </a:solidFill>
                <a:latin typeface="Times New Roman" panose="02020603050405020304" pitchFamily="18" charset="0"/>
                <a:cs typeface="Times New Roman" panose="02020603050405020304" pitchFamily="18" charset="0"/>
              </a:rPr>
              <a:t>Борһанов Рафаэль Әһли улы</a:t>
            </a:r>
            <a:endParaRPr lang="ru-RU" sz="2000" b="1" dirty="0">
              <a:solidFill>
                <a:srgbClr val="002060"/>
              </a:solidFill>
              <a:latin typeface="Times New Roman" panose="02020603050405020304" pitchFamily="18" charset="0"/>
              <a:cs typeface="Times New Roman" panose="02020603050405020304" pitchFamily="18" charset="0"/>
            </a:endParaRPr>
          </a:p>
          <a:p>
            <a:pPr marL="342900" lvl="0" indent="-342900">
              <a:buFont typeface="+mj-lt"/>
              <a:buAutoNum type="arabicPeriod"/>
            </a:pPr>
            <a:r>
              <a:rPr lang="tt-RU" sz="2000" b="1" dirty="0">
                <a:solidFill>
                  <a:srgbClr val="002060"/>
                </a:solidFill>
                <a:latin typeface="Times New Roman" panose="02020603050405020304" pitchFamily="18" charset="0"/>
                <a:cs typeface="Times New Roman" panose="02020603050405020304" pitchFamily="18" charset="0"/>
              </a:rPr>
              <a:t>Сафин Факил Миңнемөхәммәт улы</a:t>
            </a:r>
            <a:endParaRPr lang="ru-RU" sz="2000" b="1" dirty="0">
              <a:solidFill>
                <a:srgbClr val="002060"/>
              </a:solidFill>
              <a:latin typeface="Times New Roman" panose="02020603050405020304" pitchFamily="18" charset="0"/>
              <a:cs typeface="Times New Roman" panose="02020603050405020304" pitchFamily="18" charset="0"/>
            </a:endParaRPr>
          </a:p>
          <a:p>
            <a:pPr marL="342900" lvl="0" indent="-342900">
              <a:buFont typeface="+mj-lt"/>
              <a:buAutoNum type="arabicPeriod"/>
            </a:pPr>
            <a:r>
              <a:rPr lang="tt-RU" sz="2000" b="1" dirty="0">
                <a:solidFill>
                  <a:srgbClr val="002060"/>
                </a:solidFill>
                <a:latin typeface="Times New Roman" panose="02020603050405020304" pitchFamily="18" charset="0"/>
                <a:cs typeface="Times New Roman" panose="02020603050405020304" pitchFamily="18" charset="0"/>
              </a:rPr>
              <a:t>Сәрвәрова Әлфия Фәлих кызы</a:t>
            </a:r>
            <a:endParaRPr lang="ru-RU" sz="2000" b="1" dirty="0">
              <a:solidFill>
                <a:srgbClr val="002060"/>
              </a:solidFill>
              <a:latin typeface="Times New Roman" panose="02020603050405020304" pitchFamily="18" charset="0"/>
              <a:cs typeface="Times New Roman" panose="02020603050405020304" pitchFamily="18" charset="0"/>
            </a:endParaRPr>
          </a:p>
          <a:p>
            <a:pPr marL="342900" lvl="0" indent="-342900">
              <a:buFont typeface="+mj-lt"/>
              <a:buAutoNum type="arabicPeriod"/>
            </a:pPr>
            <a:r>
              <a:rPr lang="tt-RU" sz="2000" b="1" dirty="0">
                <a:solidFill>
                  <a:srgbClr val="002060"/>
                </a:solidFill>
                <a:latin typeface="Times New Roman" panose="02020603050405020304" pitchFamily="18" charset="0"/>
                <a:cs typeface="Times New Roman" panose="02020603050405020304" pitchFamily="18" charset="0"/>
              </a:rPr>
              <a:t>Әхмәтов Зөфәр Гыймазетдин улы</a:t>
            </a:r>
            <a:endParaRPr lang="ru-RU" sz="2000" b="1" dirty="0">
              <a:solidFill>
                <a:srgbClr val="002060"/>
              </a:solidFill>
              <a:latin typeface="Times New Roman" panose="02020603050405020304" pitchFamily="18" charset="0"/>
              <a:cs typeface="Times New Roman" panose="02020603050405020304" pitchFamily="18" charset="0"/>
            </a:endParaRPr>
          </a:p>
          <a:p>
            <a:pPr marL="342900" lvl="0" indent="-342900">
              <a:buFont typeface="+mj-lt"/>
              <a:buAutoNum type="arabicPeriod"/>
            </a:pPr>
            <a:r>
              <a:rPr lang="tt-RU" sz="2000" b="1" dirty="0">
                <a:solidFill>
                  <a:srgbClr val="002060"/>
                </a:solidFill>
                <a:latin typeface="Times New Roman" panose="02020603050405020304" pitchFamily="18" charset="0"/>
                <a:cs typeface="Times New Roman" panose="02020603050405020304" pitchFamily="18" charset="0"/>
              </a:rPr>
              <a:t>Ялалов Нур Шәех улы</a:t>
            </a:r>
            <a:endParaRPr lang="ru-RU" sz="2000" b="1" dirty="0">
              <a:solidFill>
                <a:srgbClr val="002060"/>
              </a:solidFill>
              <a:latin typeface="Times New Roman" panose="02020603050405020304" pitchFamily="18" charset="0"/>
              <a:cs typeface="Times New Roman" panose="02020603050405020304" pitchFamily="18" charset="0"/>
            </a:endParaRPr>
          </a:p>
          <a:p>
            <a:pPr marL="342900" lvl="0" indent="-342900">
              <a:buFont typeface="+mj-lt"/>
              <a:buAutoNum type="arabicPeriod"/>
            </a:pPr>
            <a:r>
              <a:rPr lang="tt-RU" sz="2000" b="1" dirty="0">
                <a:solidFill>
                  <a:srgbClr val="002060"/>
                </a:solidFill>
                <a:latin typeface="Times New Roman" panose="02020603050405020304" pitchFamily="18" charset="0"/>
                <a:cs typeface="Times New Roman" panose="02020603050405020304" pitchFamily="18" charset="0"/>
              </a:rPr>
              <a:t>Исламов Илсур Мәгъфурҗан улы</a:t>
            </a:r>
            <a:endParaRPr lang="ru-RU" sz="2000" b="1" dirty="0">
              <a:solidFill>
                <a:srgbClr val="002060"/>
              </a:solidFill>
              <a:effectLst/>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4617077" y="306423"/>
            <a:ext cx="4572000" cy="6228372"/>
          </a:xfrm>
          <a:prstGeom prst="rect">
            <a:avLst/>
          </a:prstGeom>
        </p:spPr>
        <p:txBody>
          <a:bodyPr>
            <a:spAutoFit/>
          </a:bodyPr>
          <a:lstStyle/>
          <a:p>
            <a:pPr algn="ctr">
              <a:lnSpc>
                <a:spcPct val="115000"/>
              </a:lnSpc>
              <a:spcAft>
                <a:spcPts val="1000"/>
              </a:spcAft>
            </a:pPr>
            <a:r>
              <a:rPr lang="tt-RU" sz="32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Укыту-тәрбия эшләре буенча директор урынбасарлары</a:t>
            </a:r>
            <a:endParaRPr lang="ru-RU" sz="3200" b="1"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tt-RU" sz="2000" b="1" dirty="0">
                <a:solidFill>
                  <a:srgbClr val="002060"/>
                </a:solidFill>
                <a:latin typeface="Times New Roman" panose="02020603050405020304" pitchFamily="18" charset="0"/>
              </a:rPr>
              <a:t>Садретдинов Диксон Гыйлфан улы</a:t>
            </a:r>
            <a:endParaRPr lang="ru-RU" sz="2000" b="1" dirty="0">
              <a:solidFill>
                <a:srgbClr val="002060"/>
              </a:solidFill>
            </a:endParaRPr>
          </a:p>
          <a:p>
            <a:pPr marL="342900" lvl="0" indent="-342900">
              <a:buFont typeface="+mj-lt"/>
              <a:buAutoNum type="arabicPeriod"/>
            </a:pPr>
            <a:r>
              <a:rPr lang="tt-RU" sz="2000" b="1" dirty="0">
                <a:solidFill>
                  <a:srgbClr val="002060"/>
                </a:solidFill>
                <a:latin typeface="Times New Roman" panose="02020603050405020304" pitchFamily="18" charset="0"/>
              </a:rPr>
              <a:t>Солтанов Мәгъсум Госман улы</a:t>
            </a:r>
            <a:endParaRPr lang="ru-RU" sz="2000" b="1" dirty="0">
              <a:solidFill>
                <a:srgbClr val="002060"/>
              </a:solidFill>
            </a:endParaRPr>
          </a:p>
          <a:p>
            <a:pPr marL="342900" lvl="0" indent="-342900">
              <a:buFont typeface="+mj-lt"/>
              <a:buAutoNum type="arabicPeriod"/>
            </a:pPr>
            <a:r>
              <a:rPr lang="tt-RU" sz="2000" b="1" dirty="0">
                <a:solidFill>
                  <a:srgbClr val="002060"/>
                </a:solidFill>
                <a:latin typeface="Times New Roman" panose="02020603050405020304" pitchFamily="18" charset="0"/>
              </a:rPr>
              <a:t>Закиров Нәзир Хәертдин улы</a:t>
            </a:r>
            <a:endParaRPr lang="ru-RU" sz="2000" b="1" dirty="0">
              <a:solidFill>
                <a:srgbClr val="002060"/>
              </a:solidFill>
            </a:endParaRPr>
          </a:p>
          <a:p>
            <a:pPr marL="342900" lvl="0" indent="-342900">
              <a:buFont typeface="+mj-lt"/>
              <a:buAutoNum type="arabicPeriod"/>
            </a:pPr>
            <a:r>
              <a:rPr lang="tt-RU" sz="2000" b="1" dirty="0">
                <a:solidFill>
                  <a:srgbClr val="002060"/>
                </a:solidFill>
                <a:latin typeface="Times New Roman" panose="02020603050405020304" pitchFamily="18" charset="0"/>
              </a:rPr>
              <a:t>Сарварова Әлфия Фәлих кызы</a:t>
            </a:r>
            <a:endParaRPr lang="ru-RU" sz="2000" b="1" dirty="0">
              <a:solidFill>
                <a:srgbClr val="002060"/>
              </a:solidFill>
            </a:endParaRPr>
          </a:p>
          <a:p>
            <a:pPr marL="342900" lvl="0" indent="-342900">
              <a:buFont typeface="+mj-lt"/>
              <a:buAutoNum type="arabicPeriod"/>
            </a:pPr>
            <a:r>
              <a:rPr lang="tt-RU" sz="2000" b="1" dirty="0">
                <a:solidFill>
                  <a:srgbClr val="002060"/>
                </a:solidFill>
                <a:latin typeface="Times New Roman" panose="02020603050405020304" pitchFamily="18" charset="0"/>
              </a:rPr>
              <a:t>Фәтхуллин Наил Нуретдин улы</a:t>
            </a:r>
            <a:endParaRPr lang="ru-RU" sz="2000" b="1" dirty="0">
              <a:solidFill>
                <a:srgbClr val="002060"/>
              </a:solidFill>
            </a:endParaRPr>
          </a:p>
          <a:p>
            <a:pPr marL="342900" lvl="0" indent="-342900">
              <a:buFont typeface="+mj-lt"/>
              <a:buAutoNum type="arabicPeriod"/>
            </a:pPr>
            <a:r>
              <a:rPr lang="tt-RU" sz="2000" b="1" dirty="0">
                <a:solidFill>
                  <a:srgbClr val="002060"/>
                </a:solidFill>
                <a:latin typeface="Times New Roman" panose="02020603050405020304" pitchFamily="18" charset="0"/>
              </a:rPr>
              <a:t>Мирзаянова Мәрзия Мирзанур кызы</a:t>
            </a:r>
            <a:endParaRPr lang="ru-RU" sz="2000" b="1" dirty="0">
              <a:solidFill>
                <a:srgbClr val="002060"/>
              </a:solidFill>
            </a:endParaRPr>
          </a:p>
          <a:p>
            <a:pPr marL="342900" lvl="0" indent="-342900">
              <a:buFont typeface="+mj-lt"/>
              <a:buAutoNum type="arabicPeriod"/>
            </a:pPr>
            <a:r>
              <a:rPr lang="tt-RU" sz="2000" b="1" dirty="0">
                <a:solidFill>
                  <a:srgbClr val="002060"/>
                </a:solidFill>
                <a:latin typeface="Times New Roman" panose="02020603050405020304" pitchFamily="18" charset="0"/>
              </a:rPr>
              <a:t>Шәйхетдинова Альфира Зөфәр кызы</a:t>
            </a:r>
            <a:endParaRPr lang="ru-RU" sz="2000" b="1" dirty="0">
              <a:solidFill>
                <a:srgbClr val="002060"/>
              </a:solidFill>
            </a:endParaRPr>
          </a:p>
          <a:p>
            <a:pPr marL="342900" lvl="0" indent="-342900">
              <a:buFont typeface="+mj-lt"/>
              <a:buAutoNum type="arabicPeriod"/>
            </a:pPr>
            <a:r>
              <a:rPr lang="tt-RU" sz="2000" b="1" dirty="0">
                <a:solidFill>
                  <a:srgbClr val="002060"/>
                </a:solidFill>
                <a:latin typeface="Times New Roman" panose="02020603050405020304" pitchFamily="18" charset="0"/>
              </a:rPr>
              <a:t>Абдуллина Раушания Фәнис </a:t>
            </a:r>
            <a:r>
              <a:rPr lang="tt-RU" sz="2000" b="1" dirty="0" smtClean="0">
                <a:solidFill>
                  <a:srgbClr val="002060"/>
                </a:solidFill>
                <a:latin typeface="Times New Roman" panose="02020603050405020304" pitchFamily="18" charset="0"/>
              </a:rPr>
              <a:t>кызы</a:t>
            </a:r>
          </a:p>
          <a:p>
            <a:pPr lvl="0"/>
            <a:r>
              <a:rPr lang="tt-RU" sz="2000" b="1" dirty="0" smtClean="0">
                <a:solidFill>
                  <a:srgbClr val="002060"/>
                </a:solidFill>
                <a:effectLst/>
                <a:latin typeface="Times New Roman" panose="02020603050405020304" pitchFamily="18" charset="0"/>
                <a:cs typeface="Times New Roman" panose="02020603050405020304" pitchFamily="18" charset="0"/>
              </a:rPr>
              <a:t>9. Кирилова Венера Витальевна</a:t>
            </a:r>
          </a:p>
          <a:p>
            <a:pPr lvl="0"/>
            <a:r>
              <a:rPr lang="tt-RU" sz="2000" b="1" dirty="0" smtClean="0">
                <a:solidFill>
                  <a:srgbClr val="002060"/>
                </a:solidFill>
                <a:latin typeface="Times New Roman" panose="02020603050405020304" pitchFamily="18" charset="0"/>
                <a:cs typeface="Times New Roman" panose="02020603050405020304" pitchFamily="18" charset="0"/>
              </a:rPr>
              <a:t>10. Мирсаяпова Рәзилә Шәйхенур кызы</a:t>
            </a:r>
            <a:endParaRPr lang="ru-RU" sz="2000" b="1" dirty="0">
              <a:solidFill>
                <a:srgbClr val="00206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773811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384</TotalTime>
  <Words>3184</Words>
  <Application>Microsoft Office PowerPoint</Application>
  <PresentationFormat>Экран (4:3)</PresentationFormat>
  <Paragraphs>171</Paragraphs>
  <Slides>60</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60</vt:i4>
      </vt:variant>
    </vt:vector>
  </HeadingPairs>
  <TitlesOfParts>
    <vt:vector size="66" baseType="lpstr">
      <vt:lpstr>Arial</vt:lpstr>
      <vt:lpstr>Calibri</vt:lpstr>
      <vt:lpstr>Calibri Light</vt:lpstr>
      <vt:lpstr>Palatino Linotype</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Укытучылар династиясенең беренче буыны Нәҗибә Шәрип кызы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Разиля</cp:lastModifiedBy>
  <cp:revision>41</cp:revision>
  <dcterms:created xsi:type="dcterms:W3CDTF">2021-03-10T07:20:39Z</dcterms:created>
  <dcterms:modified xsi:type="dcterms:W3CDTF">2023-04-13T07:55:48Z</dcterms:modified>
</cp:coreProperties>
</file>